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5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7.xml" ContentType="application/vnd.openxmlformats-officedocument.them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5.xml" ContentType="application/vnd.openxmlformats-officedocument.presentationml.tags+xml"/>
  <Override PartName="/ppt/notesSlides/notesSlide3.xml" ContentType="application/vnd.openxmlformats-officedocument.presentationml.notesSlide+xml"/>
  <Override PartName="/ppt/tags/tag26.xml" ContentType="application/vnd.openxmlformats-officedocument.presentationml.tags+xml"/>
  <Override PartName="/ppt/notesSlides/notesSlide4.xml" ContentType="application/vnd.openxmlformats-officedocument.presentationml.notesSlide+xml"/>
  <Override PartName="/ppt/tags/tag27.xml" ContentType="application/vnd.openxmlformats-officedocument.presentationml.tags+xml"/>
  <Override PartName="/ppt/notesSlides/notesSlide5.xml" ContentType="application/vnd.openxmlformats-officedocument.presentationml.notesSlide+xml"/>
  <Override PartName="/ppt/tags/tag28.xml" ContentType="application/vnd.openxmlformats-officedocument.presentationml.tags+xml"/>
  <Override PartName="/ppt/notesSlides/notesSlide6.xml" ContentType="application/vnd.openxmlformats-officedocument.presentationml.notesSlide+xml"/>
  <Override PartName="/ppt/tags/tag29.xml" ContentType="application/vnd.openxmlformats-officedocument.presentationml.tags+xml"/>
  <Override PartName="/ppt/notesSlides/notesSlide7.xml" ContentType="application/vnd.openxmlformats-officedocument.presentationml.notesSlide+xml"/>
  <Override PartName="/ppt/tags/tag30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7" r:id="rId5"/>
    <p:sldMasterId id="2147483717" r:id="rId6"/>
    <p:sldMasterId id="2147483724" r:id="rId7"/>
    <p:sldMasterId id="2147483925" r:id="rId8"/>
    <p:sldMasterId id="2147483949" r:id="rId9"/>
    <p:sldMasterId id="2147483970" r:id="rId10"/>
    <p:sldMasterId id="2147483977" r:id="rId11"/>
  </p:sldMasterIdLst>
  <p:notesMasterIdLst>
    <p:notesMasterId r:id="rId20"/>
  </p:notesMasterIdLst>
  <p:handoutMasterIdLst>
    <p:handoutMasterId r:id="rId21"/>
  </p:handoutMasterIdLst>
  <p:sldIdLst>
    <p:sldId id="2555" r:id="rId12"/>
    <p:sldId id="4077" r:id="rId13"/>
    <p:sldId id="11098" r:id="rId14"/>
    <p:sldId id="3172" r:id="rId15"/>
    <p:sldId id="3173" r:id="rId16"/>
    <p:sldId id="3174" r:id="rId17"/>
    <p:sldId id="3175" r:id="rId18"/>
    <p:sldId id="11106" r:id="rId19"/>
  </p:sldIdLst>
  <p:sldSz cx="9144000" cy="5143500" type="screen16x9"/>
  <p:notesSz cx="6742113" cy="9874250"/>
  <p:defaultTextStyle>
    <a:defPPr>
      <a:defRPr lang="fr-FR"/>
    </a:defPPr>
    <a:lvl1pPr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Raleway" panose="020B0503030101060003" pitchFamily="34" charset="0"/>
        <a:ea typeface="MS PGothic" panose="020B0600070205080204" pitchFamily="34" charset="-128"/>
        <a:cs typeface="+mn-cs"/>
      </a:defRPr>
    </a:lvl1pPr>
    <a:lvl2pPr marL="4556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Raleway" panose="020B0503030101060003" pitchFamily="34" charset="0"/>
        <a:ea typeface="MS PGothic" panose="020B0600070205080204" pitchFamily="34" charset="-128"/>
        <a:cs typeface="+mn-cs"/>
      </a:defRPr>
    </a:lvl2pPr>
    <a:lvl3pPr marL="9128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Raleway" panose="020B0503030101060003" pitchFamily="34" charset="0"/>
        <a:ea typeface="MS PGothic" panose="020B0600070205080204" pitchFamily="34" charset="-128"/>
        <a:cs typeface="+mn-cs"/>
      </a:defRPr>
    </a:lvl3pPr>
    <a:lvl4pPr marL="13700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Raleway" panose="020B0503030101060003" pitchFamily="34" charset="0"/>
        <a:ea typeface="MS PGothic" panose="020B0600070205080204" pitchFamily="34" charset="-128"/>
        <a:cs typeface="+mn-cs"/>
      </a:defRPr>
    </a:lvl4pPr>
    <a:lvl5pPr marL="18272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Raleway" panose="020B0503030101060003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Raleway" panose="020B0503030101060003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Raleway" panose="020B0503030101060003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Raleway" panose="020B0503030101060003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Raleway" panose="020B0503030101060003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 userDrawn="1">
          <p15:clr>
            <a:srgbClr val="A4A3A4"/>
          </p15:clr>
        </p15:guide>
        <p15:guide id="2" orient="horz" pos="1597" userDrawn="1">
          <p15:clr>
            <a:srgbClr val="A4A3A4"/>
          </p15:clr>
        </p15:guide>
        <p15:guide id="3" orient="horz" pos="123" userDrawn="1">
          <p15:clr>
            <a:srgbClr val="A4A3A4"/>
          </p15:clr>
        </p15:guide>
        <p15:guide id="4" pos="113" userDrawn="1">
          <p15:clr>
            <a:srgbClr val="A4A3A4"/>
          </p15:clr>
        </p15:guide>
        <p15:guide id="5" pos="564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EBAULT Anaïs" initials="TA" lastIdx="2" clrIdx="0">
    <p:extLst>
      <p:ext uri="{19B8F6BF-5375-455C-9EA6-DF929625EA0E}">
        <p15:presenceInfo xmlns:p15="http://schemas.microsoft.com/office/powerpoint/2012/main" userId="S-1-5-21-3195253887-667205329-2253199483-331789" providerId="AD"/>
      </p:ext>
    </p:extLst>
  </p:cmAuthor>
  <p:cmAuthor id="2" name="VISEUX Chloé" initials="VC" lastIdx="28" clrIdx="1">
    <p:extLst>
      <p:ext uri="{19B8F6BF-5375-455C-9EA6-DF929625EA0E}">
        <p15:presenceInfo xmlns:p15="http://schemas.microsoft.com/office/powerpoint/2012/main" userId="S-1-5-21-3195253887-667205329-2253199483-275762" providerId="AD"/>
      </p:ext>
    </p:extLst>
  </p:cmAuthor>
  <p:cmAuthor id="3" name="RONCOLI Philippe (Prestataire)" initials="RP(" lastIdx="12" clrIdx="2">
    <p:extLst>
      <p:ext uri="{19B8F6BF-5375-455C-9EA6-DF929625EA0E}">
        <p15:presenceInfo xmlns:p15="http://schemas.microsoft.com/office/powerpoint/2012/main" userId="S-1-5-21-1390067357-1606980848-725345543-36862" providerId="AD"/>
      </p:ext>
    </p:extLst>
  </p:cmAuthor>
  <p:cmAuthor id="4" name="BONNIER Matthieu" initials="BM" lastIdx="38" clrIdx="3">
    <p:extLst>
      <p:ext uri="{19B8F6BF-5375-455C-9EA6-DF929625EA0E}">
        <p15:presenceInfo xmlns:p15="http://schemas.microsoft.com/office/powerpoint/2012/main" userId="S-1-5-21-2626766056-1659051744-3622741283-7478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ACA9"/>
    <a:srgbClr val="94007B"/>
    <a:srgbClr val="E6E5E4"/>
    <a:srgbClr val="EAB662"/>
    <a:srgbClr val="90D9EC"/>
    <a:srgbClr val="00A0C0"/>
    <a:srgbClr val="E83754"/>
    <a:srgbClr val="E37676"/>
    <a:srgbClr val="DBD4ED"/>
    <a:srgbClr val="F186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35" autoAdjust="0"/>
    <p:restoredTop sz="93475" autoAdjust="0"/>
  </p:normalViewPr>
  <p:slideViewPr>
    <p:cSldViewPr snapToGrid="0">
      <p:cViewPr>
        <p:scale>
          <a:sx n="110" d="100"/>
          <a:sy n="110" d="100"/>
        </p:scale>
        <p:origin x="72" y="-152"/>
      </p:cViewPr>
      <p:guideLst>
        <p:guide pos="2880"/>
        <p:guide orient="horz" pos="1597"/>
        <p:guide orient="horz" pos="123"/>
        <p:guide pos="113"/>
        <p:guide pos="564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Master" Target="slideMasters/slideMaster7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4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6.xml"/><Relationship Id="rId19" Type="http://schemas.openxmlformats.org/officeDocument/2006/relationships/slide" Target="slides/slide8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3.xml"/><Relationship Id="rId22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4A771C3-B2CA-4183-A669-6C27913207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548B89-744B-47E7-8621-B63228C33F4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9525" y="0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364917-8EFD-46F7-80A5-7C62C26B46DF}" type="datetimeFigureOut">
              <a:rPr lang="fr-FR" smtClean="0"/>
              <a:t>28/07/2025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1AACC7-8B17-4D67-B654-A154D913EA4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02F9C0-4515-416A-A94F-1AA41382241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9525" y="9378950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3F5ED3-DA86-4E15-80DE-80376E3C99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755880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14B6463-36D9-4A5C-830A-1223711E0B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4296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12A1702-6907-45C1-8C74-A6E9EC58488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B9095929-7524-4BF3-812A-FC2425A64BB9}" type="datetimeFigureOut">
              <a:rPr lang="fr-FR" altLang="fr-FR"/>
              <a:pPr/>
              <a:t>28/07/2025</a:t>
            </a:fld>
            <a:endParaRPr lang="fr-FR" altLang="fr-FR"/>
          </a:p>
        </p:txBody>
      </p:sp>
      <p:sp>
        <p:nvSpPr>
          <p:cNvPr id="4" name="Espace réservé de l'image des diapositives 3">
            <a:extLst>
              <a:ext uri="{FF2B5EF4-FFF2-40B4-BE49-F238E27FC236}">
                <a16:creationId xmlns:a16="http://schemas.microsoft.com/office/drawing/2014/main" id="{4E910D68-9922-4D21-8C4D-E596A6AC3B0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>
            <a:extLst>
              <a:ext uri="{FF2B5EF4-FFF2-40B4-BE49-F238E27FC236}">
                <a16:creationId xmlns:a16="http://schemas.microsoft.com/office/drawing/2014/main" id="{7350A26B-2B0B-4B3C-BF52-01B5A4AF7D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4212" y="4690269"/>
            <a:ext cx="5393690" cy="44434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F12320-0426-42D5-844E-C770679CE88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21582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4296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E24526D-BC55-4BA6-A43A-F71FB3B48D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18971" y="9378824"/>
            <a:ext cx="2921582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2C31BC71-3102-48D3-A086-DFE510FF84E2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5740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88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36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84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4793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31BC71-3102-48D3-A086-DFE510FF84E2}" type="slidenum">
              <a:rPr lang="fr-FR" altLang="fr-FR" smtClean="0"/>
              <a:pPr/>
              <a:t>2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38149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31BC71-3102-48D3-A086-DFE510FF84E2}" type="slidenum">
              <a:rPr lang="fr-FR" altLang="fr-FR" smtClean="0"/>
              <a:pPr/>
              <a:t>3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88456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31BC71-3102-48D3-A086-DFE510FF84E2}" type="slidenum">
              <a:rPr kumimoji="0" lang="fr-FR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5945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31BC71-3102-48D3-A086-DFE510FF84E2}" type="slidenum">
              <a:rPr kumimoji="0" lang="fr-FR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1746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31BC71-3102-48D3-A086-DFE510FF84E2}" type="slidenum">
              <a:rPr kumimoji="0" lang="fr-FR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62305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31BC71-3102-48D3-A086-DFE510FF84E2}" type="slidenum">
              <a:rPr kumimoji="0" lang="fr-FR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146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31BC71-3102-48D3-A086-DFE510FF84E2}" type="slidenum">
              <a:rPr kumimoji="0" lang="fr-FR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9049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tags" Target="../tags/tag10.xml"/><Relationship Id="rId7" Type="http://schemas.openxmlformats.org/officeDocument/2006/relationships/oleObject" Target="../embeddings/oleObject1.bin"/><Relationship Id="rId2" Type="http://schemas.openxmlformats.org/officeDocument/2006/relationships/tags" Target="../tags/tag9.xml"/><Relationship Id="rId1" Type="http://schemas.openxmlformats.org/officeDocument/2006/relationships/vmlDrawing" Target="../drawings/vmlDrawing1.vml"/><Relationship Id="rId6" Type="http://schemas.openxmlformats.org/officeDocument/2006/relationships/slideMaster" Target="../slideMasters/slideMaster4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ABC4AB-2558-4119-BB19-7BAD51C95E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AA35C49-4C3D-4ADD-825B-608D925FC3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1E539D2-9CE5-44F3-B181-919471566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881F4D-4733-4251-9EF1-671843E90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DPOS_SNUM_RôlesSquadAgile_V3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798D6C-21CD-48EC-9ABA-8286AAF3E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E7A0-0529-4C34-95B4-A2BEA2B76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5415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77C1D9-B9B0-46AA-AA98-6E2938892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80F5C66-9F3F-4212-AD7D-DF958EAF82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1DD85C1-8C26-4D09-9F6D-9FEA1EA84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A80B9AF-EB3F-449F-AFE1-9AC83358F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DPOS_SNUM_RôlesSquadAgile_V3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AE05675-4182-4314-9258-89BE9C7C6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E7A0-0529-4C34-95B4-A2BEA2B76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6445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C489AF3-8532-4007-B080-3311E9AF6D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CF05750-D828-486B-B68D-6FF8323810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EB863F-6CD6-4250-BAA2-191DEA808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3F335B-F984-43FF-983A-414A09671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DPOS_SNUM_RôlesSquadAgile_V3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D8DEA07-3FE8-42A1-8E8F-599D657E9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E7A0-0529-4C34-95B4-A2BEA2B76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3317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570A64E-93C6-42B0-983A-71FA2A6B50B6}"/>
              </a:ext>
            </a:extLst>
          </p:cNvPr>
          <p:cNvSpPr/>
          <p:nvPr/>
        </p:nvSpPr>
        <p:spPr>
          <a:xfrm>
            <a:off x="1871663" y="180975"/>
            <a:ext cx="7110412" cy="37861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914296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8" name="Image 6">
            <a:extLst>
              <a:ext uri="{FF2B5EF4-FFF2-40B4-BE49-F238E27FC236}">
                <a16:creationId xmlns:a16="http://schemas.microsoft.com/office/drawing/2014/main" id="{F9B6D503-3941-4FFC-95A1-278B65741A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63" y="-84138"/>
            <a:ext cx="1338262" cy="204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llipse 8">
            <a:extLst>
              <a:ext uri="{FF2B5EF4-FFF2-40B4-BE49-F238E27FC236}">
                <a16:creationId xmlns:a16="http://schemas.microsoft.com/office/drawing/2014/main" id="{DB25406C-7174-4D74-A12C-1F5C276E8155}"/>
              </a:ext>
            </a:extLst>
          </p:cNvPr>
          <p:cNvSpPr/>
          <p:nvPr/>
        </p:nvSpPr>
        <p:spPr>
          <a:xfrm>
            <a:off x="2006600" y="322263"/>
            <a:ext cx="539750" cy="53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A304B8-9453-4660-AD8D-82D8038E98DA}"/>
              </a:ext>
            </a:extLst>
          </p:cNvPr>
          <p:cNvSpPr/>
          <p:nvPr/>
        </p:nvSpPr>
        <p:spPr>
          <a:xfrm>
            <a:off x="161925" y="3111500"/>
            <a:ext cx="3689350" cy="1844675"/>
          </a:xfrm>
          <a:prstGeom prst="rect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A2F9F65A-07D9-4A12-A34F-3D4FE87C29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9225" y="4146550"/>
            <a:ext cx="124301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Retrouvez-nous sur </a:t>
            </a:r>
          </a:p>
          <a:p>
            <a:pPr eaLnBrk="1" hangingPunct="1">
              <a:lnSpc>
                <a:spcPts val="1200"/>
              </a:lnSpc>
            </a:pPr>
            <a:r>
              <a:rPr lang="fr-FR" altLang="fr-FR" sz="1000"/>
              <a:t>justice.gouv.fr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093BAE1E-350B-479D-9617-93CFBB8D0D1A}"/>
              </a:ext>
            </a:extLst>
          </p:cNvPr>
          <p:cNvCxnSpPr/>
          <p:nvPr/>
        </p:nvCxnSpPr>
        <p:spPr>
          <a:xfrm>
            <a:off x="3959225" y="4102100"/>
            <a:ext cx="151288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5">
            <a:extLst>
              <a:ext uri="{FF2B5EF4-FFF2-40B4-BE49-F238E27FC236}">
                <a16:creationId xmlns:a16="http://schemas.microsoft.com/office/drawing/2014/main" id="{4BC74400-2D78-423C-AA78-C82B9E70E2A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538" y="4210050"/>
            <a:ext cx="617537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76775" y="2571750"/>
            <a:ext cx="4950520" cy="540060"/>
          </a:xfrm>
        </p:spPr>
        <p:txBody>
          <a:bodyPr/>
          <a:lstStyle>
            <a:lvl1pPr marL="0" indent="0" algn="l">
              <a:buNone/>
              <a:defRPr sz="1400" b="1" i="0" cap="all" baseline="0">
                <a:solidFill>
                  <a:schemeClr val="bg1"/>
                </a:solidFill>
              </a:defRPr>
            </a:lvl1pPr>
            <a:lvl2pPr marL="457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15" name="Espace réservé du texte 14" descr="xxx" title="xxx"/>
          <p:cNvSpPr>
            <a:spLocks noGrp="1"/>
          </p:cNvSpPr>
          <p:nvPr>
            <p:ph type="body" sz="quarter" idx="10"/>
          </p:nvPr>
        </p:nvSpPr>
        <p:spPr>
          <a:xfrm>
            <a:off x="2006600" y="322263"/>
            <a:ext cx="539750" cy="539297"/>
          </a:xfrm>
        </p:spPr>
        <p:txBody>
          <a:bodyPr bIns="36000" anchor="ctr"/>
          <a:lstStyle>
            <a:lvl1pPr marL="0" indent="0" algn="ctr">
              <a:buNone/>
              <a:defRPr sz="1700" spc="-20" baseline="0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6" name="Espace réservé du texte 14"/>
          <p:cNvSpPr>
            <a:spLocks noGrp="1"/>
          </p:cNvSpPr>
          <p:nvPr>
            <p:ph type="body" sz="quarter" idx="11"/>
          </p:nvPr>
        </p:nvSpPr>
        <p:spPr>
          <a:xfrm>
            <a:off x="2546774" y="321560"/>
            <a:ext cx="2025225" cy="540000"/>
          </a:xfrm>
        </p:spPr>
        <p:txBody>
          <a:bodyPr lIns="90000" anchor="ctr"/>
          <a:lstStyle>
            <a:lvl1pPr marL="0" indent="0" algn="l">
              <a:spcBef>
                <a:spcPts val="0"/>
              </a:spcBef>
              <a:buNone/>
              <a:defRPr sz="1050" b="1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1871663" y="3201730"/>
            <a:ext cx="1979612" cy="765175"/>
          </a:xfrm>
        </p:spPr>
        <p:txBody>
          <a:bodyPr lIns="90000" tIns="90000" bIns="90000" anchor="b"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76774" y="1086585"/>
            <a:ext cx="6345675" cy="1260140"/>
          </a:xfrm>
        </p:spPr>
        <p:txBody>
          <a:bodyPr anchor="b">
            <a:normAutofit/>
          </a:bodyPr>
          <a:lstStyle>
            <a:lvl1pPr>
              <a:lnSpc>
                <a:spcPts val="4800"/>
              </a:lnSpc>
              <a:defRPr sz="4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7431046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B4C0088B-CC3B-4B87-B60E-2BAA93905996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53D013-53EF-4CF3-B31D-12C3322FDAA4}"/>
              </a:ext>
            </a:extLst>
          </p:cNvPr>
          <p:cNvSpPr txBox="1">
            <a:spLocks/>
          </p:cNvSpPr>
          <p:nvPr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28347377-DEBE-4A94-8585-929ACFD8D8DD}"/>
              </a:ext>
            </a:extLst>
          </p:cNvPr>
          <p:cNvCxnSpPr/>
          <p:nvPr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77B13D16-5C38-4B18-886D-2A1B9F90894A}"/>
              </a:ext>
            </a:extLst>
          </p:cNvPr>
          <p:cNvCxnSpPr/>
          <p:nvPr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 sz="14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100"/>
            </a:lvl4pPr>
            <a:lvl5pPr marL="1828800" indent="0">
              <a:buFontTx/>
              <a:buNone/>
              <a:defRPr sz="11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D0575781-66B5-495D-A2DB-8B6E35D1C2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dirty="0"/>
              <a:t>DPOS_SNUM_RôlesSquadAgile_V3</a:t>
            </a:r>
          </a:p>
        </p:txBody>
      </p:sp>
      <p:sp>
        <p:nvSpPr>
          <p:cNvPr id="10" name="Espace réservé du numéro de diapositive 2">
            <a:extLst>
              <a:ext uri="{FF2B5EF4-FFF2-40B4-BE49-F238E27FC236}">
                <a16:creationId xmlns:a16="http://schemas.microsoft.com/office/drawing/2014/main" id="{2B4CC528-149F-4C04-BA71-B5AAE0274B1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p.</a:t>
            </a:r>
            <a:fld id="{89B7CBA2-7B83-4CCD-AA92-68712C6FE237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811541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/ Sous-titre /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DA29E2DD-FA39-4641-94C0-6E1ACC07ED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975" y="4540250"/>
            <a:ext cx="1062038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———————————</a:t>
            </a:r>
          </a:p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 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07D5612D-0CED-4C55-910A-DECEC1DEE43F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36785" y="1200150"/>
            <a:ext cx="6327828" cy="326231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0" i="0"/>
            </a:lvl1pPr>
            <a:lvl2pPr marL="457200" indent="0">
              <a:buFontTx/>
              <a:buNone/>
              <a:defRPr sz="14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100"/>
            </a:lvl4pPr>
            <a:lvl5pPr marL="1828800" indent="0">
              <a:buFontTx/>
              <a:buNone/>
              <a:defRPr sz="11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2"/>
          </p:nvPr>
        </p:nvSpPr>
        <p:spPr>
          <a:xfrm>
            <a:off x="180975" y="1200150"/>
            <a:ext cx="2365800" cy="326231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1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73BA84BE-2D2B-435A-B3C8-D4482283285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—————</a:t>
            </a:r>
          </a:p>
          <a:p>
            <a:r>
              <a:rPr lang="fr-FR" altLang="fr-FR"/>
              <a:t>p.</a:t>
            </a:r>
            <a:fld id="{577BE3A6-5C72-4F3B-B8B0-D2CB27A429E8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C027968F-E247-41C6-B5EB-1B258B8704F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19363234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A74813CC-1B44-419A-B23E-5FC2B05D38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975" y="4540250"/>
            <a:ext cx="1062038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———————————</a:t>
            </a:r>
          </a:p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 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D6DF60DE-9ED6-4172-9147-E19C50DF4C60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79387" y="1188794"/>
            <a:ext cx="4293915" cy="327316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199" y="1188794"/>
            <a:ext cx="4316413" cy="327316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51962BA1-DC91-4DE0-9F0B-D3F56239EC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—————</a:t>
            </a:r>
          </a:p>
          <a:p>
            <a:r>
              <a:rPr lang="fr-FR" altLang="fr-FR"/>
              <a:t>p.</a:t>
            </a:r>
            <a:fld id="{19D3FD20-166A-48D0-B376-2F068DAFE57F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01EC2909-AA09-457B-9D14-4F7ACD3A7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354084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>
            <a:extLst>
              <a:ext uri="{FF2B5EF4-FFF2-40B4-BE49-F238E27FC236}">
                <a16:creationId xmlns:a16="http://schemas.microsoft.com/office/drawing/2014/main" id="{D89C2179-9485-4E7D-97BC-0CA27AF37B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975" y="4540250"/>
            <a:ext cx="1062038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———————————</a:t>
            </a:r>
          </a:p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 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7E8C0000-C6A3-47F3-B492-202F5423EAB4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0975" y="230587"/>
            <a:ext cx="8783638" cy="832641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80976" y="1151335"/>
            <a:ext cx="4292328" cy="479822"/>
          </a:xfrm>
        </p:spPr>
        <p:txBody>
          <a:bodyPr bIns="90000" anchor="b">
            <a:normAutofit/>
          </a:bodyPr>
          <a:lstStyle>
            <a:lvl1pPr marL="0" indent="0">
              <a:buNone/>
              <a:defRPr sz="1600" b="1"/>
            </a:lvl1pPr>
            <a:lvl2pPr marL="457148" indent="0">
              <a:buNone/>
              <a:defRPr sz="2000" b="1"/>
            </a:lvl2pPr>
            <a:lvl3pPr marL="914296" indent="0">
              <a:buNone/>
              <a:defRPr sz="1800" b="1"/>
            </a:lvl3pPr>
            <a:lvl4pPr marL="1371444" indent="0">
              <a:buNone/>
              <a:defRPr sz="1600" b="1"/>
            </a:lvl4pPr>
            <a:lvl5pPr marL="1828592" indent="0">
              <a:buNone/>
              <a:defRPr sz="1600" b="1"/>
            </a:lvl5pPr>
            <a:lvl6pPr marL="2285740" indent="0">
              <a:buNone/>
              <a:defRPr sz="1600" b="1"/>
            </a:lvl6pPr>
            <a:lvl7pPr marL="2742888" indent="0">
              <a:buNone/>
              <a:defRPr sz="1600" b="1"/>
            </a:lvl7pPr>
            <a:lvl8pPr marL="3200036" indent="0">
              <a:buNone/>
              <a:defRPr sz="1600" b="1"/>
            </a:lvl8pPr>
            <a:lvl9pPr marL="3657184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80976" y="1631156"/>
            <a:ext cx="4292328" cy="28308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319586" cy="479822"/>
          </a:xfrm>
        </p:spPr>
        <p:txBody>
          <a:bodyPr bIns="90000" anchor="b">
            <a:normAutofit/>
          </a:bodyPr>
          <a:lstStyle>
            <a:lvl1pPr marL="0" indent="0">
              <a:buNone/>
              <a:defRPr sz="1600" b="1"/>
            </a:lvl1pPr>
            <a:lvl2pPr marL="457148" indent="0">
              <a:buNone/>
              <a:defRPr sz="2000" b="1"/>
            </a:lvl2pPr>
            <a:lvl3pPr marL="914296" indent="0">
              <a:buNone/>
              <a:defRPr sz="1800" b="1"/>
            </a:lvl3pPr>
            <a:lvl4pPr marL="1371444" indent="0">
              <a:buNone/>
              <a:defRPr sz="1600" b="1"/>
            </a:lvl4pPr>
            <a:lvl5pPr marL="1828592" indent="0">
              <a:buNone/>
              <a:defRPr sz="1600" b="1"/>
            </a:lvl5pPr>
            <a:lvl6pPr marL="2285740" indent="0">
              <a:buNone/>
              <a:defRPr sz="1600" b="1"/>
            </a:lvl6pPr>
            <a:lvl7pPr marL="2742888" indent="0">
              <a:buNone/>
              <a:defRPr sz="1600" b="1"/>
            </a:lvl7pPr>
            <a:lvl8pPr marL="3200036" indent="0">
              <a:buNone/>
              <a:defRPr sz="1600" b="1"/>
            </a:lvl8pPr>
            <a:lvl9pPr marL="3657184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319586" cy="28308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9" name="Espace réservé du numéro de diapositive 2">
            <a:extLst>
              <a:ext uri="{FF2B5EF4-FFF2-40B4-BE49-F238E27FC236}">
                <a16:creationId xmlns:a16="http://schemas.microsoft.com/office/drawing/2014/main" id="{77ACE701-F060-43C2-96F0-11A5A4240E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—————</a:t>
            </a:r>
          </a:p>
          <a:p>
            <a:r>
              <a:rPr lang="fr-FR" altLang="fr-FR"/>
              <a:t>p.</a:t>
            </a:r>
            <a:fld id="{98A9A138-CCDA-4B49-8627-15537AE7E9A9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68B27B90-12BB-41B8-9998-381D2D0BC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9700694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94704E4-0E84-412D-B289-FD17A2EAB1E7}"/>
              </a:ext>
            </a:extLst>
          </p:cNvPr>
          <p:cNvSpPr/>
          <p:nvPr/>
        </p:nvSpPr>
        <p:spPr>
          <a:xfrm>
            <a:off x="165100" y="180975"/>
            <a:ext cx="8816975" cy="42814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914296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EEEB0EC1-837A-4D44-A0E8-EFB57ADB9093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B34CFE67-A448-4AF5-855C-1B557E01C94C}"/>
              </a:ext>
            </a:extLst>
          </p:cNvPr>
          <p:cNvSpPr txBox="1">
            <a:spLocks/>
          </p:cNvSpPr>
          <p:nvPr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7C6A08F1-3CF1-4E7F-832A-0AE4A2ED76CA}"/>
              </a:ext>
            </a:extLst>
          </p:cNvPr>
          <p:cNvCxnSpPr/>
          <p:nvPr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70624" y="1311610"/>
            <a:ext cx="6345675" cy="1260140"/>
          </a:xfrm>
        </p:spPr>
        <p:txBody>
          <a:bodyPr anchor="b">
            <a:normAutofit/>
          </a:bodyPr>
          <a:lstStyle>
            <a:lvl1pPr>
              <a:lnSpc>
                <a:spcPts val="4800"/>
              </a:lnSpc>
              <a:defRPr sz="48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0625" y="2796775"/>
            <a:ext cx="4950520" cy="540060"/>
          </a:xfrm>
        </p:spPr>
        <p:txBody>
          <a:bodyPr/>
          <a:lstStyle>
            <a:lvl1pPr marL="0" indent="0" algn="l">
              <a:buNone/>
              <a:defRPr sz="1400" b="1" i="0" cap="all" baseline="0">
                <a:solidFill>
                  <a:schemeClr val="tx1"/>
                </a:solidFill>
              </a:defRPr>
            </a:lvl1pPr>
            <a:lvl2pPr marL="457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525B5AEC-FD2A-4719-B502-A838AB953A0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dirty="0"/>
              <a:t>DPOS_SNUM_RôlesSquadAgile_V3</a:t>
            </a:r>
          </a:p>
        </p:txBody>
      </p:sp>
      <p:sp>
        <p:nvSpPr>
          <p:cNvPr id="9" name="Espace réservé du numéro de diapositive 2">
            <a:extLst>
              <a:ext uri="{FF2B5EF4-FFF2-40B4-BE49-F238E27FC236}">
                <a16:creationId xmlns:a16="http://schemas.microsoft.com/office/drawing/2014/main" id="{1C078250-6B33-4F28-9FFA-839980A9338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—————</a:t>
            </a:r>
          </a:p>
          <a:p>
            <a:r>
              <a:rPr lang="fr-FR" altLang="fr-FR"/>
              <a:t>p.</a:t>
            </a:r>
            <a:fld id="{11B7602E-742F-4C57-9F8B-514A9082D7C1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9614823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0ED4939-2FE3-463B-82FB-1D5064D458D8}"/>
              </a:ext>
            </a:extLst>
          </p:cNvPr>
          <p:cNvSpPr/>
          <p:nvPr/>
        </p:nvSpPr>
        <p:spPr>
          <a:xfrm>
            <a:off x="1871663" y="180975"/>
            <a:ext cx="7110412" cy="37861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914296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8" name="Image 5">
            <a:extLst>
              <a:ext uri="{FF2B5EF4-FFF2-40B4-BE49-F238E27FC236}">
                <a16:creationId xmlns:a16="http://schemas.microsoft.com/office/drawing/2014/main" id="{B27B0009-9FE4-40EA-87A0-6E8386F277E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538" y="4210050"/>
            <a:ext cx="617537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6">
            <a:extLst>
              <a:ext uri="{FF2B5EF4-FFF2-40B4-BE49-F238E27FC236}">
                <a16:creationId xmlns:a16="http://schemas.microsoft.com/office/drawing/2014/main" id="{A6C6F8D8-91A3-465D-A959-20D2EBFAFE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63" y="26168"/>
            <a:ext cx="1338262" cy="204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llipse 9">
            <a:extLst>
              <a:ext uri="{FF2B5EF4-FFF2-40B4-BE49-F238E27FC236}">
                <a16:creationId xmlns:a16="http://schemas.microsoft.com/office/drawing/2014/main" id="{D7E3C7D8-492C-4162-8371-FB3C592FE391}"/>
              </a:ext>
            </a:extLst>
          </p:cNvPr>
          <p:cNvSpPr/>
          <p:nvPr/>
        </p:nvSpPr>
        <p:spPr>
          <a:xfrm>
            <a:off x="2006600" y="322263"/>
            <a:ext cx="539750" cy="53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4E87CFE-22CC-4093-8AB8-7C443EFE80DC}"/>
              </a:ext>
            </a:extLst>
          </p:cNvPr>
          <p:cNvSpPr/>
          <p:nvPr/>
        </p:nvSpPr>
        <p:spPr>
          <a:xfrm>
            <a:off x="161925" y="3111500"/>
            <a:ext cx="3689350" cy="1844675"/>
          </a:xfrm>
          <a:prstGeom prst="rect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18F855F2-CCD1-4C82-A008-2256F32D6D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9225" y="4146550"/>
            <a:ext cx="124301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Retrouvez-nous sur </a:t>
            </a:r>
          </a:p>
          <a:p>
            <a:pPr eaLnBrk="1" hangingPunct="1">
              <a:lnSpc>
                <a:spcPts val="1200"/>
              </a:lnSpc>
            </a:pPr>
            <a:r>
              <a:rPr lang="fr-FR" altLang="fr-FR" sz="1000"/>
              <a:t>justice.gouv.fr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D9BA8D6E-B1E8-4A13-99FC-F6E7D65B521B}"/>
              </a:ext>
            </a:extLst>
          </p:cNvPr>
          <p:cNvCxnSpPr/>
          <p:nvPr/>
        </p:nvCxnSpPr>
        <p:spPr>
          <a:xfrm>
            <a:off x="3959225" y="4102100"/>
            <a:ext cx="151288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76775" y="2571750"/>
            <a:ext cx="4950520" cy="540060"/>
          </a:xfrm>
        </p:spPr>
        <p:txBody>
          <a:bodyPr/>
          <a:lstStyle>
            <a:lvl1pPr marL="0" indent="0" algn="l">
              <a:buNone/>
              <a:defRPr sz="1400" b="1" i="0" cap="all" baseline="0">
                <a:solidFill>
                  <a:schemeClr val="bg1"/>
                </a:solidFill>
              </a:defRPr>
            </a:lvl1pPr>
            <a:lvl2pPr marL="457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15" name="Espace réservé du texte 14" descr="xxx" title="xxx"/>
          <p:cNvSpPr>
            <a:spLocks noGrp="1"/>
          </p:cNvSpPr>
          <p:nvPr>
            <p:ph type="body" sz="quarter" idx="10"/>
          </p:nvPr>
        </p:nvSpPr>
        <p:spPr>
          <a:xfrm>
            <a:off x="2006600" y="322263"/>
            <a:ext cx="539750" cy="539297"/>
          </a:xfrm>
        </p:spPr>
        <p:txBody>
          <a:bodyPr bIns="36000" anchor="ctr"/>
          <a:lstStyle>
            <a:lvl1pPr marL="0" indent="0" algn="ctr">
              <a:buNone/>
              <a:defRPr sz="1700" spc="-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6" name="Espace réservé du texte 14"/>
          <p:cNvSpPr>
            <a:spLocks noGrp="1"/>
          </p:cNvSpPr>
          <p:nvPr>
            <p:ph type="body" sz="quarter" idx="11"/>
          </p:nvPr>
        </p:nvSpPr>
        <p:spPr>
          <a:xfrm>
            <a:off x="2546774" y="321560"/>
            <a:ext cx="2025225" cy="540000"/>
          </a:xfrm>
        </p:spPr>
        <p:txBody>
          <a:bodyPr lIns="90000" anchor="ctr"/>
          <a:lstStyle>
            <a:lvl1pPr marL="0" indent="0" algn="l">
              <a:spcBef>
                <a:spcPts val="0"/>
              </a:spcBef>
              <a:buNone/>
              <a:defRPr sz="1050" b="1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1871663" y="3201820"/>
            <a:ext cx="1979612" cy="765175"/>
          </a:xfrm>
        </p:spPr>
        <p:txBody>
          <a:bodyPr lIns="90000" tIns="90000" bIns="90000" anchor="b"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76774" y="1086585"/>
            <a:ext cx="6345675" cy="1260140"/>
          </a:xfrm>
        </p:spPr>
        <p:txBody>
          <a:bodyPr anchor="b">
            <a:normAutofit/>
          </a:bodyPr>
          <a:lstStyle>
            <a:lvl1pPr>
              <a:lnSpc>
                <a:spcPts val="48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5654047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CA22A18A-A7AC-4091-91DE-CAF2AD87AAD1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5CAAA39-D286-4F37-B78D-90F2DA159449}"/>
              </a:ext>
            </a:extLst>
          </p:cNvPr>
          <p:cNvSpPr txBox="1">
            <a:spLocks/>
          </p:cNvSpPr>
          <p:nvPr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BB66DE90-98D2-4453-BB19-ECF4CF9BC3B3}"/>
              </a:ext>
            </a:extLst>
          </p:cNvPr>
          <p:cNvCxnSpPr/>
          <p:nvPr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02873934-BEC2-4D4D-AF7E-38C6DA90A4F4}"/>
              </a:ext>
            </a:extLst>
          </p:cNvPr>
          <p:cNvCxnSpPr/>
          <p:nvPr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 sz="14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100"/>
            </a:lvl4pPr>
            <a:lvl5pPr marL="1828800" indent="0">
              <a:buFontTx/>
              <a:buNone/>
              <a:defRPr sz="11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79388" y="267494"/>
            <a:ext cx="8785225" cy="818356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BBDE5A30-052F-499A-9DCB-F9FBB557E6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dirty="0"/>
              <a:t>DPOS_SNUM_RôlesSquadAgile_V3</a:t>
            </a:r>
          </a:p>
        </p:txBody>
      </p:sp>
      <p:sp>
        <p:nvSpPr>
          <p:cNvPr id="10" name="Espace réservé du numéro de diapositive 2">
            <a:extLst>
              <a:ext uri="{FF2B5EF4-FFF2-40B4-BE49-F238E27FC236}">
                <a16:creationId xmlns:a16="http://schemas.microsoft.com/office/drawing/2014/main" id="{7C9EE1EC-8A52-4D16-8D33-456F9880878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p.</a:t>
            </a:r>
            <a:fld id="{05BD3DEF-4440-476E-9D20-66489E793BB1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C02FC9-6447-4893-8EAF-CB2748DB1872}"/>
              </a:ext>
            </a:extLst>
          </p:cNvPr>
          <p:cNvSpPr/>
          <p:nvPr userDrawn="1"/>
        </p:nvSpPr>
        <p:spPr>
          <a:xfrm>
            <a:off x="202" y="0"/>
            <a:ext cx="1259632" cy="17938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50" err="1">
                <a:solidFill>
                  <a:schemeClr val="tx1">
                    <a:lumMod val="50000"/>
                    <a:lumOff val="50000"/>
                  </a:schemeClr>
                </a:solidFill>
              </a:rPr>
              <a:t>Définition</a:t>
            </a:r>
            <a:r>
              <a:rPr lang="en-US" sz="65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650" err="1">
                <a:solidFill>
                  <a:schemeClr val="tx1">
                    <a:lumMod val="50000"/>
                    <a:lumOff val="50000"/>
                  </a:schemeClr>
                </a:solidFill>
              </a:rPr>
              <a:t>éléments</a:t>
            </a:r>
            <a:r>
              <a:rPr lang="en-US" sz="65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650" err="1">
                <a:solidFill>
                  <a:schemeClr val="tx1">
                    <a:lumMod val="50000"/>
                    <a:lumOff val="50000"/>
                  </a:schemeClr>
                </a:solidFill>
              </a:rPr>
              <a:t>clés</a:t>
            </a:r>
            <a:endParaRPr lang="fr-FR" sz="6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082AFD7-69C2-4CF4-BA40-A496B4F597CC}"/>
              </a:ext>
            </a:extLst>
          </p:cNvPr>
          <p:cNvSpPr/>
          <p:nvPr userDrawn="1"/>
        </p:nvSpPr>
        <p:spPr>
          <a:xfrm>
            <a:off x="1259834" y="0"/>
            <a:ext cx="1259632" cy="17938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Principes</a:t>
            </a:r>
            <a:r>
              <a:rPr lang="en-US" sz="7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700" err="1">
                <a:solidFill>
                  <a:schemeClr val="tx1">
                    <a:lumMod val="50000"/>
                    <a:lumOff val="50000"/>
                  </a:schemeClr>
                </a:solidFill>
              </a:rPr>
              <a:t>fondateurs</a:t>
            </a:r>
            <a:endParaRPr lang="fr-FR" sz="7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57A6043-098B-4164-94E8-E4AD8ED1144A}"/>
              </a:ext>
            </a:extLst>
          </p:cNvPr>
          <p:cNvSpPr/>
          <p:nvPr userDrawn="1"/>
        </p:nvSpPr>
        <p:spPr>
          <a:xfrm>
            <a:off x="2519466" y="0"/>
            <a:ext cx="1259632" cy="17938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tx1">
                    <a:lumMod val="50000"/>
                    <a:lumOff val="50000"/>
                  </a:schemeClr>
                </a:solidFill>
              </a:rPr>
              <a:t>Pilotage</a:t>
            </a:r>
            <a:endParaRPr lang="fr-FR" sz="7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107428E-9DE5-43FC-B59E-4308248A381F}"/>
              </a:ext>
            </a:extLst>
          </p:cNvPr>
          <p:cNvSpPr/>
          <p:nvPr userDrawn="1"/>
        </p:nvSpPr>
        <p:spPr>
          <a:xfrm>
            <a:off x="3779098" y="1050"/>
            <a:ext cx="1259632" cy="17938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tx1">
                    <a:lumMod val="50000"/>
                    <a:lumOff val="50000"/>
                  </a:schemeClr>
                </a:solidFill>
              </a:rPr>
              <a:t>Squads / </a:t>
            </a:r>
            <a:r>
              <a:rPr lang="en-US" sz="700" err="1">
                <a:solidFill>
                  <a:schemeClr val="tx1">
                    <a:lumMod val="50000"/>
                    <a:lumOff val="50000"/>
                  </a:schemeClr>
                </a:solidFill>
              </a:rPr>
              <a:t>Tribus</a:t>
            </a:r>
            <a:endParaRPr lang="fr-FR" sz="7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F7A47D2-A268-48B5-83B6-D831721C6EE3}"/>
              </a:ext>
            </a:extLst>
          </p:cNvPr>
          <p:cNvSpPr/>
          <p:nvPr userDrawn="1"/>
        </p:nvSpPr>
        <p:spPr>
          <a:xfrm>
            <a:off x="5038730" y="1050"/>
            <a:ext cx="1259632" cy="17938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err="1">
                <a:solidFill>
                  <a:schemeClr val="tx1">
                    <a:lumMod val="50000"/>
                    <a:lumOff val="50000"/>
                  </a:schemeClr>
                </a:solidFill>
              </a:rPr>
              <a:t>Socles</a:t>
            </a:r>
            <a:endParaRPr lang="fr-FR" sz="7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14024D0-F333-463C-BAE9-3E86C47F4D08}"/>
              </a:ext>
            </a:extLst>
          </p:cNvPr>
          <p:cNvSpPr/>
          <p:nvPr userDrawn="1"/>
        </p:nvSpPr>
        <p:spPr>
          <a:xfrm>
            <a:off x="6298362" y="1050"/>
            <a:ext cx="1259632" cy="17938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err="1">
                <a:solidFill>
                  <a:schemeClr val="tx1">
                    <a:lumMod val="50000"/>
                    <a:lumOff val="50000"/>
                  </a:schemeClr>
                </a:solidFill>
              </a:rPr>
              <a:t>Chapitres</a:t>
            </a:r>
            <a:endParaRPr lang="fr-FR" sz="7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995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202AE5-7AA1-474F-85C1-1C0C12CD4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2ECD1F-647F-48DB-A3FC-6D8FA17DAE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F351317-9006-4C80-87D1-178DD5C0F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9107D0-4385-425B-9E40-678532C09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DPOS_SNUM_RôlesSquadAgile_V3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30893AE-454F-419D-A6AC-736644599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E7A0-0529-4C34-95B4-A2BEA2B76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23818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/ Sous-titre /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47A9F84E-280E-4D1C-9761-F0AD1A6301D6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89E4D745-FB9F-42CD-8DDC-B9E0C3080BF8}"/>
              </a:ext>
            </a:extLst>
          </p:cNvPr>
          <p:cNvSpPr txBox="1">
            <a:spLocks/>
          </p:cNvSpPr>
          <p:nvPr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C817DE96-FB04-4FEF-96D9-4179833487AF}"/>
              </a:ext>
            </a:extLst>
          </p:cNvPr>
          <p:cNvCxnSpPr/>
          <p:nvPr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6CABAB2F-8246-4944-9A52-525A5E620FEB}"/>
              </a:ext>
            </a:extLst>
          </p:cNvPr>
          <p:cNvCxnSpPr/>
          <p:nvPr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36785" y="1200150"/>
            <a:ext cx="6327828" cy="326231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0" i="0"/>
            </a:lvl1pPr>
            <a:lvl2pPr marL="457200" indent="0">
              <a:buFontTx/>
              <a:buNone/>
              <a:defRPr sz="14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100"/>
            </a:lvl4pPr>
            <a:lvl5pPr marL="1828800" indent="0">
              <a:buFontTx/>
              <a:buNone/>
              <a:defRPr sz="11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79388" y="267494"/>
            <a:ext cx="8785225" cy="818356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2"/>
          </p:nvPr>
        </p:nvSpPr>
        <p:spPr>
          <a:xfrm>
            <a:off x="180975" y="1200150"/>
            <a:ext cx="2365800" cy="326231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1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6C8A7B67-632B-4FB1-A4A7-CD42301A142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dirty="0"/>
              <a:t>DPOS_SNUM_RôlesSquadAgile_V3</a:t>
            </a:r>
          </a:p>
        </p:txBody>
      </p:sp>
      <p:sp>
        <p:nvSpPr>
          <p:cNvPr id="12" name="Espace réservé du numéro de diapositive 2">
            <a:extLst>
              <a:ext uri="{FF2B5EF4-FFF2-40B4-BE49-F238E27FC236}">
                <a16:creationId xmlns:a16="http://schemas.microsoft.com/office/drawing/2014/main" id="{BD9333E1-BA79-49F6-9843-E1098BB7D51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p.</a:t>
            </a:r>
            <a:fld id="{8D7F30DD-0FD8-42C8-ADB9-477DA184AFC2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847F79F-1566-447A-9784-167B7054EFB2}"/>
              </a:ext>
            </a:extLst>
          </p:cNvPr>
          <p:cNvSpPr/>
          <p:nvPr userDrawn="1"/>
        </p:nvSpPr>
        <p:spPr>
          <a:xfrm>
            <a:off x="202" y="0"/>
            <a:ext cx="1259632" cy="17938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50" err="1">
                <a:solidFill>
                  <a:schemeClr val="tx1">
                    <a:lumMod val="50000"/>
                    <a:lumOff val="50000"/>
                  </a:schemeClr>
                </a:solidFill>
              </a:rPr>
              <a:t>Définition</a:t>
            </a:r>
            <a:r>
              <a:rPr lang="en-US" sz="65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650" err="1">
                <a:solidFill>
                  <a:schemeClr val="tx1">
                    <a:lumMod val="50000"/>
                    <a:lumOff val="50000"/>
                  </a:schemeClr>
                </a:solidFill>
              </a:rPr>
              <a:t>éléments</a:t>
            </a:r>
            <a:r>
              <a:rPr lang="en-US" sz="65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650" err="1">
                <a:solidFill>
                  <a:schemeClr val="tx1">
                    <a:lumMod val="50000"/>
                    <a:lumOff val="50000"/>
                  </a:schemeClr>
                </a:solidFill>
              </a:rPr>
              <a:t>clés</a:t>
            </a:r>
            <a:endParaRPr lang="fr-FR" sz="6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8C088CC-5FD9-4797-8289-52401234FE82}"/>
              </a:ext>
            </a:extLst>
          </p:cNvPr>
          <p:cNvSpPr/>
          <p:nvPr userDrawn="1"/>
        </p:nvSpPr>
        <p:spPr>
          <a:xfrm>
            <a:off x="1259834" y="0"/>
            <a:ext cx="1259632" cy="17938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Principes</a:t>
            </a:r>
            <a:r>
              <a:rPr lang="en-US" sz="7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700" err="1">
                <a:solidFill>
                  <a:schemeClr val="tx1">
                    <a:lumMod val="50000"/>
                    <a:lumOff val="50000"/>
                  </a:schemeClr>
                </a:solidFill>
              </a:rPr>
              <a:t>fondateurs</a:t>
            </a:r>
            <a:endParaRPr lang="fr-FR" sz="7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C71555C-1617-4CE4-9518-5FFF39EF1435}"/>
              </a:ext>
            </a:extLst>
          </p:cNvPr>
          <p:cNvSpPr/>
          <p:nvPr userDrawn="1"/>
        </p:nvSpPr>
        <p:spPr>
          <a:xfrm>
            <a:off x="2519466" y="0"/>
            <a:ext cx="1259632" cy="17938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tx1">
                    <a:lumMod val="50000"/>
                    <a:lumOff val="50000"/>
                  </a:schemeClr>
                </a:solidFill>
              </a:rPr>
              <a:t>Pilotage</a:t>
            </a:r>
            <a:endParaRPr lang="fr-FR" sz="7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A4272A6-9EDC-4CC4-96D1-020578CB242E}"/>
              </a:ext>
            </a:extLst>
          </p:cNvPr>
          <p:cNvSpPr/>
          <p:nvPr userDrawn="1"/>
        </p:nvSpPr>
        <p:spPr>
          <a:xfrm>
            <a:off x="3779098" y="1050"/>
            <a:ext cx="1259632" cy="17938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tx1">
                    <a:lumMod val="50000"/>
                    <a:lumOff val="50000"/>
                  </a:schemeClr>
                </a:solidFill>
              </a:rPr>
              <a:t>Squads / </a:t>
            </a:r>
            <a:r>
              <a:rPr lang="en-US" sz="700" err="1">
                <a:solidFill>
                  <a:schemeClr val="tx1">
                    <a:lumMod val="50000"/>
                    <a:lumOff val="50000"/>
                  </a:schemeClr>
                </a:solidFill>
              </a:rPr>
              <a:t>Tribus</a:t>
            </a:r>
            <a:endParaRPr lang="fr-FR" sz="7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AEC9E50-A276-4DDC-957A-BC51C3B44B0B}"/>
              </a:ext>
            </a:extLst>
          </p:cNvPr>
          <p:cNvSpPr/>
          <p:nvPr userDrawn="1"/>
        </p:nvSpPr>
        <p:spPr>
          <a:xfrm>
            <a:off x="5038730" y="1050"/>
            <a:ext cx="1259632" cy="17938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err="1">
                <a:solidFill>
                  <a:schemeClr val="tx1">
                    <a:lumMod val="50000"/>
                    <a:lumOff val="50000"/>
                  </a:schemeClr>
                </a:solidFill>
              </a:rPr>
              <a:t>Socles</a:t>
            </a:r>
            <a:endParaRPr lang="fr-FR" sz="7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2D17BEC-48EA-4E0B-8EBC-38D363DE04A5}"/>
              </a:ext>
            </a:extLst>
          </p:cNvPr>
          <p:cNvSpPr/>
          <p:nvPr userDrawn="1"/>
        </p:nvSpPr>
        <p:spPr>
          <a:xfrm>
            <a:off x="6298362" y="1050"/>
            <a:ext cx="1259632" cy="17938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err="1">
                <a:solidFill>
                  <a:schemeClr val="tx1">
                    <a:lumMod val="50000"/>
                    <a:lumOff val="50000"/>
                  </a:schemeClr>
                </a:solidFill>
              </a:rPr>
              <a:t>Chapitres</a:t>
            </a:r>
            <a:endParaRPr lang="fr-FR" sz="7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3042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45BE17AB-A59C-4A95-A297-1A4E050AF274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6165C8E4-A11A-4BE3-AFD4-B81CE0CFCE21}"/>
              </a:ext>
            </a:extLst>
          </p:cNvPr>
          <p:cNvSpPr txBox="1">
            <a:spLocks/>
          </p:cNvSpPr>
          <p:nvPr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896D69C3-E91E-46C9-B941-13CBC5A3C14E}"/>
              </a:ext>
            </a:extLst>
          </p:cNvPr>
          <p:cNvCxnSpPr/>
          <p:nvPr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80AD6FFD-050D-4E8B-B363-0EA16A5500E4}"/>
              </a:ext>
            </a:extLst>
          </p:cNvPr>
          <p:cNvCxnSpPr/>
          <p:nvPr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388" y="267494"/>
            <a:ext cx="8785225" cy="81835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79387" y="1188794"/>
            <a:ext cx="4293915" cy="327316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199" y="1188794"/>
            <a:ext cx="4316413" cy="327316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4C2AA969-A10A-460E-8528-5F27655E95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dirty="0"/>
              <a:t>DPOS_SNUM_RôlesSquadAgile_V3</a:t>
            </a:r>
          </a:p>
        </p:txBody>
      </p:sp>
      <p:sp>
        <p:nvSpPr>
          <p:cNvPr id="10" name="Espace réservé du numéro de diapositive 2">
            <a:extLst>
              <a:ext uri="{FF2B5EF4-FFF2-40B4-BE49-F238E27FC236}">
                <a16:creationId xmlns:a16="http://schemas.microsoft.com/office/drawing/2014/main" id="{DD4B4365-AB91-4068-B3F5-B4A6B799CE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p.</a:t>
            </a:r>
            <a:fld id="{CD850309-972C-4517-9261-0BAB5F30DE9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E83D00F-E79D-4905-AC06-101ECDB96D6B}"/>
              </a:ext>
            </a:extLst>
          </p:cNvPr>
          <p:cNvSpPr/>
          <p:nvPr userDrawn="1"/>
        </p:nvSpPr>
        <p:spPr>
          <a:xfrm>
            <a:off x="202" y="0"/>
            <a:ext cx="1259632" cy="17938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50" err="1">
                <a:solidFill>
                  <a:schemeClr val="tx1">
                    <a:lumMod val="50000"/>
                    <a:lumOff val="50000"/>
                  </a:schemeClr>
                </a:solidFill>
              </a:rPr>
              <a:t>Définition</a:t>
            </a:r>
            <a:r>
              <a:rPr lang="en-US" sz="65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650" err="1">
                <a:solidFill>
                  <a:schemeClr val="tx1">
                    <a:lumMod val="50000"/>
                    <a:lumOff val="50000"/>
                  </a:schemeClr>
                </a:solidFill>
              </a:rPr>
              <a:t>éléments</a:t>
            </a:r>
            <a:r>
              <a:rPr lang="en-US" sz="65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650" err="1">
                <a:solidFill>
                  <a:schemeClr val="tx1">
                    <a:lumMod val="50000"/>
                    <a:lumOff val="50000"/>
                  </a:schemeClr>
                </a:solidFill>
              </a:rPr>
              <a:t>clés</a:t>
            </a:r>
            <a:endParaRPr lang="fr-FR" sz="6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5DB603D-753B-4C80-BF69-772F0089D192}"/>
              </a:ext>
            </a:extLst>
          </p:cNvPr>
          <p:cNvSpPr/>
          <p:nvPr userDrawn="1"/>
        </p:nvSpPr>
        <p:spPr>
          <a:xfrm>
            <a:off x="1259834" y="0"/>
            <a:ext cx="1259632" cy="17938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Principes</a:t>
            </a:r>
            <a:r>
              <a:rPr lang="en-US" sz="7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700" err="1">
                <a:solidFill>
                  <a:schemeClr val="tx1">
                    <a:lumMod val="50000"/>
                    <a:lumOff val="50000"/>
                  </a:schemeClr>
                </a:solidFill>
              </a:rPr>
              <a:t>fondateurs</a:t>
            </a:r>
            <a:endParaRPr lang="fr-FR" sz="7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B8D2846-CB56-4E51-94D3-AE3C125ABC49}"/>
              </a:ext>
            </a:extLst>
          </p:cNvPr>
          <p:cNvSpPr/>
          <p:nvPr userDrawn="1"/>
        </p:nvSpPr>
        <p:spPr>
          <a:xfrm>
            <a:off x="2519466" y="0"/>
            <a:ext cx="1259632" cy="17938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tx1">
                    <a:lumMod val="50000"/>
                    <a:lumOff val="50000"/>
                  </a:schemeClr>
                </a:solidFill>
              </a:rPr>
              <a:t>Pilotage</a:t>
            </a:r>
            <a:endParaRPr lang="fr-FR" sz="7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4F0A482-C930-44C8-8E80-562FFF1609FF}"/>
              </a:ext>
            </a:extLst>
          </p:cNvPr>
          <p:cNvSpPr/>
          <p:nvPr userDrawn="1"/>
        </p:nvSpPr>
        <p:spPr>
          <a:xfrm>
            <a:off x="3779098" y="1050"/>
            <a:ext cx="1259632" cy="17938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tx1">
                    <a:lumMod val="50000"/>
                    <a:lumOff val="50000"/>
                  </a:schemeClr>
                </a:solidFill>
              </a:rPr>
              <a:t>Squads / </a:t>
            </a:r>
            <a:r>
              <a:rPr lang="en-US" sz="700" err="1">
                <a:solidFill>
                  <a:schemeClr val="tx1">
                    <a:lumMod val="50000"/>
                    <a:lumOff val="50000"/>
                  </a:schemeClr>
                </a:solidFill>
              </a:rPr>
              <a:t>Tribus</a:t>
            </a:r>
            <a:endParaRPr lang="fr-FR" sz="7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710508C-24FD-4D9E-AD6B-EE27C5C031E9}"/>
              </a:ext>
            </a:extLst>
          </p:cNvPr>
          <p:cNvSpPr/>
          <p:nvPr userDrawn="1"/>
        </p:nvSpPr>
        <p:spPr>
          <a:xfrm>
            <a:off x="5038730" y="1050"/>
            <a:ext cx="1259632" cy="17938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err="1">
                <a:solidFill>
                  <a:schemeClr val="tx1">
                    <a:lumMod val="50000"/>
                    <a:lumOff val="50000"/>
                  </a:schemeClr>
                </a:solidFill>
              </a:rPr>
              <a:t>Socles</a:t>
            </a:r>
            <a:endParaRPr lang="fr-FR" sz="7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CC41650-4A1D-4007-9BF4-C8C91B1B513F}"/>
              </a:ext>
            </a:extLst>
          </p:cNvPr>
          <p:cNvSpPr/>
          <p:nvPr userDrawn="1"/>
        </p:nvSpPr>
        <p:spPr>
          <a:xfrm>
            <a:off x="6298362" y="1050"/>
            <a:ext cx="1259632" cy="17938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err="1">
                <a:solidFill>
                  <a:schemeClr val="tx1">
                    <a:lumMod val="50000"/>
                    <a:lumOff val="50000"/>
                  </a:schemeClr>
                </a:solidFill>
              </a:rPr>
              <a:t>Chapitres</a:t>
            </a:r>
            <a:endParaRPr lang="fr-FR" sz="7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4507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A17BB393-6FF1-44EB-9B57-7B546EF1C062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3BC021A5-C7B3-4FCE-BCA9-ED3C1F56D51A}"/>
              </a:ext>
            </a:extLst>
          </p:cNvPr>
          <p:cNvSpPr txBox="1">
            <a:spLocks/>
          </p:cNvSpPr>
          <p:nvPr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7D2EF852-A856-4BBF-9837-754E0B3230A8}"/>
              </a:ext>
            </a:extLst>
          </p:cNvPr>
          <p:cNvCxnSpPr/>
          <p:nvPr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0CF92386-53F1-46EB-A9C0-E454420B7789}"/>
              </a:ext>
            </a:extLst>
          </p:cNvPr>
          <p:cNvCxnSpPr/>
          <p:nvPr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0975" y="317499"/>
            <a:ext cx="8783638" cy="745729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80976" y="1151335"/>
            <a:ext cx="4292328" cy="479822"/>
          </a:xfrm>
        </p:spPr>
        <p:txBody>
          <a:bodyPr bIns="90000" anchor="b">
            <a:normAutofit/>
          </a:bodyPr>
          <a:lstStyle>
            <a:lvl1pPr marL="0" indent="0">
              <a:buNone/>
              <a:defRPr sz="1600" b="1"/>
            </a:lvl1pPr>
            <a:lvl2pPr marL="457148" indent="0">
              <a:buNone/>
              <a:defRPr sz="2000" b="1"/>
            </a:lvl2pPr>
            <a:lvl3pPr marL="914296" indent="0">
              <a:buNone/>
              <a:defRPr sz="1800" b="1"/>
            </a:lvl3pPr>
            <a:lvl4pPr marL="1371444" indent="0">
              <a:buNone/>
              <a:defRPr sz="1600" b="1"/>
            </a:lvl4pPr>
            <a:lvl5pPr marL="1828592" indent="0">
              <a:buNone/>
              <a:defRPr sz="1600" b="1"/>
            </a:lvl5pPr>
            <a:lvl6pPr marL="2285740" indent="0">
              <a:buNone/>
              <a:defRPr sz="1600" b="1"/>
            </a:lvl6pPr>
            <a:lvl7pPr marL="2742888" indent="0">
              <a:buNone/>
              <a:defRPr sz="1600" b="1"/>
            </a:lvl7pPr>
            <a:lvl8pPr marL="3200036" indent="0">
              <a:buNone/>
              <a:defRPr sz="1600" b="1"/>
            </a:lvl8pPr>
            <a:lvl9pPr marL="3657184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80976" y="1631156"/>
            <a:ext cx="4292328" cy="28308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319586" cy="479822"/>
          </a:xfrm>
        </p:spPr>
        <p:txBody>
          <a:bodyPr bIns="90000" anchor="b">
            <a:normAutofit/>
          </a:bodyPr>
          <a:lstStyle>
            <a:lvl1pPr marL="0" indent="0">
              <a:buNone/>
              <a:defRPr sz="1600" b="1"/>
            </a:lvl1pPr>
            <a:lvl2pPr marL="457148" indent="0">
              <a:buNone/>
              <a:defRPr sz="2000" b="1"/>
            </a:lvl2pPr>
            <a:lvl3pPr marL="914296" indent="0">
              <a:buNone/>
              <a:defRPr sz="1800" b="1"/>
            </a:lvl3pPr>
            <a:lvl4pPr marL="1371444" indent="0">
              <a:buNone/>
              <a:defRPr sz="1600" b="1"/>
            </a:lvl4pPr>
            <a:lvl5pPr marL="1828592" indent="0">
              <a:buNone/>
              <a:defRPr sz="1600" b="1"/>
            </a:lvl5pPr>
            <a:lvl6pPr marL="2285740" indent="0">
              <a:buNone/>
              <a:defRPr sz="1600" b="1"/>
            </a:lvl6pPr>
            <a:lvl7pPr marL="2742888" indent="0">
              <a:buNone/>
              <a:defRPr sz="1600" b="1"/>
            </a:lvl7pPr>
            <a:lvl8pPr marL="3200036" indent="0">
              <a:buNone/>
              <a:defRPr sz="1600" b="1"/>
            </a:lvl8pPr>
            <a:lvl9pPr marL="3657184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319586" cy="28308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DAF7F13D-75DC-474D-9067-4A58F44868E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dirty="0"/>
              <a:t>DPOS_SNUM_RôlesSquadAgile_V3</a:t>
            </a:r>
          </a:p>
        </p:txBody>
      </p:sp>
      <p:sp>
        <p:nvSpPr>
          <p:cNvPr id="12" name="Espace réservé du numéro de diapositive 2">
            <a:extLst>
              <a:ext uri="{FF2B5EF4-FFF2-40B4-BE49-F238E27FC236}">
                <a16:creationId xmlns:a16="http://schemas.microsoft.com/office/drawing/2014/main" id="{9E4DC963-93D4-4221-8C9E-169719DA67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p.</a:t>
            </a:r>
            <a:fld id="{7186DE89-F025-4AB3-970D-9A14769486C7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97ED490-2C8C-4F3A-A9A1-42B009C8B09C}"/>
              </a:ext>
            </a:extLst>
          </p:cNvPr>
          <p:cNvSpPr/>
          <p:nvPr userDrawn="1"/>
        </p:nvSpPr>
        <p:spPr>
          <a:xfrm>
            <a:off x="202" y="0"/>
            <a:ext cx="1259632" cy="17938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50" err="1">
                <a:solidFill>
                  <a:schemeClr val="tx1">
                    <a:lumMod val="50000"/>
                    <a:lumOff val="50000"/>
                  </a:schemeClr>
                </a:solidFill>
              </a:rPr>
              <a:t>Définition</a:t>
            </a:r>
            <a:r>
              <a:rPr lang="en-US" sz="65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650" err="1">
                <a:solidFill>
                  <a:schemeClr val="tx1">
                    <a:lumMod val="50000"/>
                    <a:lumOff val="50000"/>
                  </a:schemeClr>
                </a:solidFill>
              </a:rPr>
              <a:t>éléments</a:t>
            </a:r>
            <a:r>
              <a:rPr lang="en-US" sz="65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650" err="1">
                <a:solidFill>
                  <a:schemeClr val="tx1">
                    <a:lumMod val="50000"/>
                    <a:lumOff val="50000"/>
                  </a:schemeClr>
                </a:solidFill>
              </a:rPr>
              <a:t>clés</a:t>
            </a:r>
            <a:endParaRPr lang="fr-FR" sz="6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5A4ABD5-C5BA-42FC-9921-3EC308BD251F}"/>
              </a:ext>
            </a:extLst>
          </p:cNvPr>
          <p:cNvSpPr/>
          <p:nvPr userDrawn="1"/>
        </p:nvSpPr>
        <p:spPr>
          <a:xfrm>
            <a:off x="1259834" y="0"/>
            <a:ext cx="1259632" cy="17938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Principes</a:t>
            </a:r>
            <a:r>
              <a:rPr lang="en-US" sz="7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700" err="1">
                <a:solidFill>
                  <a:schemeClr val="tx1">
                    <a:lumMod val="50000"/>
                    <a:lumOff val="50000"/>
                  </a:schemeClr>
                </a:solidFill>
              </a:rPr>
              <a:t>fondateurs</a:t>
            </a:r>
            <a:endParaRPr lang="fr-FR" sz="7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4FB9CEC-6271-450B-B9E1-270FB7BA2B62}"/>
              </a:ext>
            </a:extLst>
          </p:cNvPr>
          <p:cNvSpPr/>
          <p:nvPr userDrawn="1"/>
        </p:nvSpPr>
        <p:spPr>
          <a:xfrm>
            <a:off x="2519466" y="0"/>
            <a:ext cx="1259632" cy="17938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tx1">
                    <a:lumMod val="50000"/>
                    <a:lumOff val="50000"/>
                  </a:schemeClr>
                </a:solidFill>
              </a:rPr>
              <a:t>Pilotage</a:t>
            </a:r>
            <a:endParaRPr lang="fr-FR" sz="7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AC507B8-BD20-4AD8-A140-7DADDE75C187}"/>
              </a:ext>
            </a:extLst>
          </p:cNvPr>
          <p:cNvSpPr/>
          <p:nvPr userDrawn="1"/>
        </p:nvSpPr>
        <p:spPr>
          <a:xfrm>
            <a:off x="3779098" y="1050"/>
            <a:ext cx="1259632" cy="17938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chemeClr val="tx1">
                    <a:lumMod val="50000"/>
                    <a:lumOff val="50000"/>
                  </a:schemeClr>
                </a:solidFill>
              </a:rPr>
              <a:t>Squads / </a:t>
            </a:r>
            <a:r>
              <a:rPr lang="en-US" sz="700" err="1">
                <a:solidFill>
                  <a:schemeClr val="tx1">
                    <a:lumMod val="50000"/>
                    <a:lumOff val="50000"/>
                  </a:schemeClr>
                </a:solidFill>
              </a:rPr>
              <a:t>Tribus</a:t>
            </a:r>
            <a:endParaRPr lang="fr-FR" sz="7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C8514C4-CFAC-4354-9E54-E590AB08C0E8}"/>
              </a:ext>
            </a:extLst>
          </p:cNvPr>
          <p:cNvSpPr/>
          <p:nvPr userDrawn="1"/>
        </p:nvSpPr>
        <p:spPr>
          <a:xfrm>
            <a:off x="5038730" y="1050"/>
            <a:ext cx="1259632" cy="17938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err="1">
                <a:solidFill>
                  <a:schemeClr val="tx1">
                    <a:lumMod val="50000"/>
                    <a:lumOff val="50000"/>
                  </a:schemeClr>
                </a:solidFill>
              </a:rPr>
              <a:t>Socles</a:t>
            </a:r>
            <a:endParaRPr lang="fr-FR" sz="7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1F4274D-02E2-42DC-AF97-7514BDA6E812}"/>
              </a:ext>
            </a:extLst>
          </p:cNvPr>
          <p:cNvSpPr/>
          <p:nvPr userDrawn="1"/>
        </p:nvSpPr>
        <p:spPr>
          <a:xfrm>
            <a:off x="6298362" y="1050"/>
            <a:ext cx="1259632" cy="17938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err="1">
                <a:solidFill>
                  <a:schemeClr val="tx1">
                    <a:lumMod val="50000"/>
                    <a:lumOff val="50000"/>
                  </a:schemeClr>
                </a:solidFill>
              </a:rPr>
              <a:t>Chapitres</a:t>
            </a:r>
            <a:endParaRPr lang="fr-FR" sz="7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6127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0424202-ED83-44F1-815E-B2FB2ABE350F}"/>
              </a:ext>
            </a:extLst>
          </p:cNvPr>
          <p:cNvSpPr/>
          <p:nvPr/>
        </p:nvSpPr>
        <p:spPr>
          <a:xfrm>
            <a:off x="165100" y="180975"/>
            <a:ext cx="8816975" cy="42814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914296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068180D4-8864-4700-9623-85AAD88CFEE2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6C264A99-5715-4128-918A-CA0CA292DE38}"/>
              </a:ext>
            </a:extLst>
          </p:cNvPr>
          <p:cNvSpPr txBox="1">
            <a:spLocks/>
          </p:cNvSpPr>
          <p:nvPr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94EF8B52-29DE-49FB-B2DD-CA709086B781}"/>
              </a:ext>
            </a:extLst>
          </p:cNvPr>
          <p:cNvCxnSpPr/>
          <p:nvPr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EB070FB-D241-46A5-8FC0-41C906E8A94D}"/>
              </a:ext>
            </a:extLst>
          </p:cNvPr>
          <p:cNvCxnSpPr/>
          <p:nvPr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70624" y="1311610"/>
            <a:ext cx="6345675" cy="1260140"/>
          </a:xfrm>
        </p:spPr>
        <p:txBody>
          <a:bodyPr anchor="b">
            <a:normAutofit/>
          </a:bodyPr>
          <a:lstStyle>
            <a:lvl1pPr>
              <a:lnSpc>
                <a:spcPts val="4800"/>
              </a:lnSpc>
              <a:defRPr sz="48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0625" y="2796775"/>
            <a:ext cx="4950520" cy="540060"/>
          </a:xfrm>
        </p:spPr>
        <p:txBody>
          <a:bodyPr/>
          <a:lstStyle>
            <a:lvl1pPr marL="0" indent="0" algn="l">
              <a:buNone/>
              <a:defRPr sz="1400" b="1" i="0" cap="all" baseline="0">
                <a:solidFill>
                  <a:schemeClr val="tx1"/>
                </a:solidFill>
              </a:defRPr>
            </a:lvl1pPr>
            <a:lvl2pPr marL="457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945FAEB5-950F-4898-859C-30B6E90E288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dirty="0"/>
              <a:t>DPOS_SNUM_RôlesSquadAgile_V3</a:t>
            </a:r>
          </a:p>
        </p:txBody>
      </p:sp>
      <p:sp>
        <p:nvSpPr>
          <p:cNvPr id="10" name="Espace réservé du numéro de diapositive 2">
            <a:extLst>
              <a:ext uri="{FF2B5EF4-FFF2-40B4-BE49-F238E27FC236}">
                <a16:creationId xmlns:a16="http://schemas.microsoft.com/office/drawing/2014/main" id="{F11F1438-C290-49B5-B374-BED6DDA7BC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p.</a:t>
            </a:r>
            <a:fld id="{67825500-031E-4B68-8DE8-96AC2E385F78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872571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D82D587-F539-4103-BD34-E6234B9C54D4}"/>
              </a:ext>
            </a:extLst>
          </p:cNvPr>
          <p:cNvSpPr/>
          <p:nvPr/>
        </p:nvSpPr>
        <p:spPr>
          <a:xfrm>
            <a:off x="1871663" y="180975"/>
            <a:ext cx="7110412" cy="37861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914296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8" name="Image 6">
            <a:extLst>
              <a:ext uri="{FF2B5EF4-FFF2-40B4-BE49-F238E27FC236}">
                <a16:creationId xmlns:a16="http://schemas.microsoft.com/office/drawing/2014/main" id="{A969EFAE-2920-4CB2-A423-C1C62EFE2C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63" y="26168"/>
            <a:ext cx="1338262" cy="204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llipse 8">
            <a:extLst>
              <a:ext uri="{FF2B5EF4-FFF2-40B4-BE49-F238E27FC236}">
                <a16:creationId xmlns:a16="http://schemas.microsoft.com/office/drawing/2014/main" id="{FECDC4BD-EFF4-431B-9D2C-0637BF6E59EF}"/>
              </a:ext>
            </a:extLst>
          </p:cNvPr>
          <p:cNvSpPr/>
          <p:nvPr/>
        </p:nvSpPr>
        <p:spPr>
          <a:xfrm>
            <a:off x="2006600" y="322263"/>
            <a:ext cx="539750" cy="53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16CEE59-BE79-4132-BDF9-0F5DEAD3ABB9}"/>
              </a:ext>
            </a:extLst>
          </p:cNvPr>
          <p:cNvSpPr/>
          <p:nvPr/>
        </p:nvSpPr>
        <p:spPr>
          <a:xfrm>
            <a:off x="161925" y="3111500"/>
            <a:ext cx="3689350" cy="1844675"/>
          </a:xfrm>
          <a:prstGeom prst="rect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11" name="Image 5">
            <a:extLst>
              <a:ext uri="{FF2B5EF4-FFF2-40B4-BE49-F238E27FC236}">
                <a16:creationId xmlns:a16="http://schemas.microsoft.com/office/drawing/2014/main" id="{7ECBA751-EA0D-46A1-B941-029F1A6DCA7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538" y="4210050"/>
            <a:ext cx="617537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0">
            <a:extLst>
              <a:ext uri="{FF2B5EF4-FFF2-40B4-BE49-F238E27FC236}">
                <a16:creationId xmlns:a16="http://schemas.microsoft.com/office/drawing/2014/main" id="{0980C208-4CDB-419E-B613-A15C656CF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9225" y="4146550"/>
            <a:ext cx="124301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Retrouvez-nous sur </a:t>
            </a:r>
          </a:p>
          <a:p>
            <a:pPr eaLnBrk="1" hangingPunct="1">
              <a:lnSpc>
                <a:spcPts val="1200"/>
              </a:lnSpc>
            </a:pPr>
            <a:r>
              <a:rPr lang="fr-FR" altLang="fr-FR" sz="1000"/>
              <a:t>justice.gouv.fr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A39113CB-B43F-4E11-AA9C-8C3ACC7DD607}"/>
              </a:ext>
            </a:extLst>
          </p:cNvPr>
          <p:cNvCxnSpPr/>
          <p:nvPr/>
        </p:nvCxnSpPr>
        <p:spPr>
          <a:xfrm>
            <a:off x="3959225" y="4102100"/>
            <a:ext cx="151288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76775" y="2571750"/>
            <a:ext cx="4950520" cy="540060"/>
          </a:xfrm>
        </p:spPr>
        <p:txBody>
          <a:bodyPr/>
          <a:lstStyle>
            <a:lvl1pPr marL="0" indent="0" algn="l">
              <a:buNone/>
              <a:defRPr sz="1400" b="1" i="0" cap="all" baseline="0">
                <a:solidFill>
                  <a:schemeClr val="bg1"/>
                </a:solidFill>
              </a:defRPr>
            </a:lvl1pPr>
            <a:lvl2pPr marL="457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15" name="Espace réservé du texte 14" descr="xxx" title="xxx"/>
          <p:cNvSpPr>
            <a:spLocks noGrp="1"/>
          </p:cNvSpPr>
          <p:nvPr>
            <p:ph type="body" sz="quarter" idx="10" hasCustomPrompt="1"/>
          </p:nvPr>
        </p:nvSpPr>
        <p:spPr>
          <a:xfrm>
            <a:off x="2006600" y="322263"/>
            <a:ext cx="539750" cy="539297"/>
          </a:xfrm>
        </p:spPr>
        <p:txBody>
          <a:bodyPr bIns="36000" anchor="ctr"/>
          <a:lstStyle>
            <a:lvl1pPr marL="0" indent="0" algn="ctr">
              <a:buNone/>
              <a:defRPr sz="1700" spc="-20" baseline="0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6" name="Espace réservé du texte 14"/>
          <p:cNvSpPr>
            <a:spLocks noGrp="1"/>
          </p:cNvSpPr>
          <p:nvPr>
            <p:ph type="body" sz="quarter" idx="11" hasCustomPrompt="1"/>
          </p:nvPr>
        </p:nvSpPr>
        <p:spPr>
          <a:xfrm>
            <a:off x="2546774" y="321560"/>
            <a:ext cx="2025225" cy="540000"/>
          </a:xfrm>
        </p:spPr>
        <p:txBody>
          <a:bodyPr lIns="90000" anchor="ctr"/>
          <a:lstStyle>
            <a:lvl1pPr marL="0" indent="0" algn="l">
              <a:spcBef>
                <a:spcPts val="0"/>
              </a:spcBef>
              <a:buNone/>
              <a:defRPr sz="1050" b="1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 hasCustomPrompt="1"/>
          </p:nvPr>
        </p:nvSpPr>
        <p:spPr>
          <a:xfrm>
            <a:off x="1871663" y="3201730"/>
            <a:ext cx="1979612" cy="765175"/>
          </a:xfrm>
        </p:spPr>
        <p:txBody>
          <a:bodyPr lIns="90000" tIns="90000" bIns="90000" anchor="b"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76774" y="1086585"/>
            <a:ext cx="6345675" cy="1260140"/>
          </a:xfrm>
        </p:spPr>
        <p:txBody>
          <a:bodyPr anchor="b">
            <a:normAutofit/>
          </a:bodyPr>
          <a:lstStyle>
            <a:lvl1pPr>
              <a:lnSpc>
                <a:spcPts val="4800"/>
              </a:lnSpc>
              <a:defRPr sz="4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4510937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9594F328-286C-4A42-98DF-26961506184E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FCAEF8-1256-4393-B9E1-147CAD99ED54}"/>
              </a:ext>
            </a:extLst>
          </p:cNvPr>
          <p:cNvSpPr txBox="1">
            <a:spLocks/>
          </p:cNvSpPr>
          <p:nvPr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82BE4BEF-C8C7-4761-B028-156346228FCC}"/>
              </a:ext>
            </a:extLst>
          </p:cNvPr>
          <p:cNvCxnSpPr/>
          <p:nvPr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70AFAF69-CFB9-4A1B-B656-FCF49DA6D874}"/>
              </a:ext>
            </a:extLst>
          </p:cNvPr>
          <p:cNvCxnSpPr/>
          <p:nvPr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 sz="14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100"/>
            </a:lvl4pPr>
            <a:lvl5pPr marL="1828800" indent="0">
              <a:buFontTx/>
              <a:buNone/>
              <a:defRPr sz="11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79388" y="317500"/>
            <a:ext cx="8785225" cy="76835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0" name="Espace réservé du numéro de diapositive 2">
            <a:extLst>
              <a:ext uri="{FF2B5EF4-FFF2-40B4-BE49-F238E27FC236}">
                <a16:creationId xmlns:a16="http://schemas.microsoft.com/office/drawing/2014/main" id="{F2F56521-FD4A-4271-8718-021AE1D806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p.</a:t>
            </a:r>
            <a:fld id="{3164A48C-5A55-4ACD-8BDA-408285186C6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3C3D8F8E-86D1-437A-971B-A0E46C39A5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331913" y="4686300"/>
            <a:ext cx="3141662" cy="268288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 b="0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12444113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/ Sous-titre /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9E3C8E61-2D88-46D4-A314-B70A1ED62C89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1CD37B9F-4048-4E3F-9D24-D54B283D6316}"/>
              </a:ext>
            </a:extLst>
          </p:cNvPr>
          <p:cNvSpPr txBox="1">
            <a:spLocks/>
          </p:cNvSpPr>
          <p:nvPr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A3D0E168-333A-41A1-9D06-0232468C96CA}"/>
              </a:ext>
            </a:extLst>
          </p:cNvPr>
          <p:cNvCxnSpPr/>
          <p:nvPr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AEA1A186-B423-4DDB-A838-42D869A1F5A9}"/>
              </a:ext>
            </a:extLst>
          </p:cNvPr>
          <p:cNvCxnSpPr/>
          <p:nvPr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636785" y="1200150"/>
            <a:ext cx="6327828" cy="326231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0" i="0"/>
            </a:lvl1pPr>
            <a:lvl2pPr marL="457200" indent="0">
              <a:buFontTx/>
              <a:buNone/>
              <a:defRPr sz="14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100"/>
            </a:lvl4pPr>
            <a:lvl5pPr marL="1828800" indent="0">
              <a:buFontTx/>
              <a:buNone/>
              <a:defRPr sz="11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2" hasCustomPrompt="1"/>
          </p:nvPr>
        </p:nvSpPr>
        <p:spPr>
          <a:xfrm>
            <a:off x="180975" y="1200150"/>
            <a:ext cx="2365800" cy="326231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1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35AB813D-EBD3-4790-A8B6-FAF12C21606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b="0" dirty="0"/>
              <a:t>DPOS_SNUM_RôlesSquadAgile_V3</a:t>
            </a:r>
          </a:p>
        </p:txBody>
      </p:sp>
      <p:sp>
        <p:nvSpPr>
          <p:cNvPr id="12" name="Espace réservé du numéro de diapositive 2">
            <a:extLst>
              <a:ext uri="{FF2B5EF4-FFF2-40B4-BE49-F238E27FC236}">
                <a16:creationId xmlns:a16="http://schemas.microsoft.com/office/drawing/2014/main" id="{7A9E2C95-1F41-4514-BE0F-D05ACEF9F53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p.</a:t>
            </a:r>
            <a:fld id="{893CC7A3-87A3-4A73-AC42-45688FAE214C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565527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00CC74B8-4583-418E-BE88-CB4CDA09EB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975" y="4540250"/>
            <a:ext cx="1062038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———————————</a:t>
            </a:r>
          </a:p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 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2A06D775-5864-4807-81CC-32A2D4808683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179387" y="1188794"/>
            <a:ext cx="4293915" cy="327316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648199" y="1188794"/>
            <a:ext cx="4316413" cy="327316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1C940B13-DA8D-4AC8-A954-1805DBB35003}"/>
              </a:ext>
            </a:extLst>
          </p:cNvPr>
          <p:cNvCxnSpPr/>
          <p:nvPr userDrawn="1"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numéro de diapositive 2">
            <a:extLst>
              <a:ext uri="{FF2B5EF4-FFF2-40B4-BE49-F238E27FC236}">
                <a16:creationId xmlns:a16="http://schemas.microsoft.com/office/drawing/2014/main" id="{F5A377F3-182C-4390-84BA-0B768FDCB82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p.</a:t>
            </a:r>
            <a:fld id="{893CC7A3-87A3-4A73-AC42-45688FAE214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B6F03000-77B9-4284-8D62-C42538A87A1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331913" y="4686300"/>
            <a:ext cx="3141662" cy="268288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 b="0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32460695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>
            <a:extLst>
              <a:ext uri="{FF2B5EF4-FFF2-40B4-BE49-F238E27FC236}">
                <a16:creationId xmlns:a16="http://schemas.microsoft.com/office/drawing/2014/main" id="{EA0BC967-2164-4BFC-82C5-48A4A015C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975" y="4540250"/>
            <a:ext cx="1062038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———————————</a:t>
            </a:r>
          </a:p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 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13D74251-CB2B-4FE5-92B3-49FC57353383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0975" y="205979"/>
            <a:ext cx="8783638" cy="85725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180976" y="1151335"/>
            <a:ext cx="4292328" cy="479822"/>
          </a:xfrm>
        </p:spPr>
        <p:txBody>
          <a:bodyPr bIns="90000" anchor="b">
            <a:normAutofit/>
          </a:bodyPr>
          <a:lstStyle>
            <a:lvl1pPr marL="0" indent="0">
              <a:buNone/>
              <a:defRPr sz="1600" b="1"/>
            </a:lvl1pPr>
            <a:lvl2pPr marL="457148" indent="0">
              <a:buNone/>
              <a:defRPr sz="2000" b="1"/>
            </a:lvl2pPr>
            <a:lvl3pPr marL="914296" indent="0">
              <a:buNone/>
              <a:defRPr sz="1800" b="1"/>
            </a:lvl3pPr>
            <a:lvl4pPr marL="1371444" indent="0">
              <a:buNone/>
              <a:defRPr sz="1600" b="1"/>
            </a:lvl4pPr>
            <a:lvl5pPr marL="1828592" indent="0">
              <a:buNone/>
              <a:defRPr sz="1600" b="1"/>
            </a:lvl5pPr>
            <a:lvl6pPr marL="2285740" indent="0">
              <a:buNone/>
              <a:defRPr sz="1600" b="1"/>
            </a:lvl6pPr>
            <a:lvl7pPr marL="2742888" indent="0">
              <a:buNone/>
              <a:defRPr sz="1600" b="1"/>
            </a:lvl7pPr>
            <a:lvl8pPr marL="3200036" indent="0">
              <a:buNone/>
              <a:defRPr sz="1600" b="1"/>
            </a:lvl8pPr>
            <a:lvl9pPr marL="3657184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180976" y="1631156"/>
            <a:ext cx="4292328" cy="28308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7" y="1151335"/>
            <a:ext cx="4319586" cy="479822"/>
          </a:xfrm>
        </p:spPr>
        <p:txBody>
          <a:bodyPr bIns="90000" anchor="b">
            <a:normAutofit/>
          </a:bodyPr>
          <a:lstStyle>
            <a:lvl1pPr marL="0" indent="0">
              <a:buNone/>
              <a:defRPr sz="1600" b="1"/>
            </a:lvl1pPr>
            <a:lvl2pPr marL="457148" indent="0">
              <a:buNone/>
              <a:defRPr sz="2000" b="1"/>
            </a:lvl2pPr>
            <a:lvl3pPr marL="914296" indent="0">
              <a:buNone/>
              <a:defRPr sz="1800" b="1"/>
            </a:lvl3pPr>
            <a:lvl4pPr marL="1371444" indent="0">
              <a:buNone/>
              <a:defRPr sz="1600" b="1"/>
            </a:lvl4pPr>
            <a:lvl5pPr marL="1828592" indent="0">
              <a:buNone/>
              <a:defRPr sz="1600" b="1"/>
            </a:lvl5pPr>
            <a:lvl6pPr marL="2285740" indent="0">
              <a:buNone/>
              <a:defRPr sz="1600" b="1"/>
            </a:lvl6pPr>
            <a:lvl7pPr marL="2742888" indent="0">
              <a:buNone/>
              <a:defRPr sz="1600" b="1"/>
            </a:lvl7pPr>
            <a:lvl8pPr marL="3200036" indent="0">
              <a:buNone/>
              <a:defRPr sz="1600" b="1"/>
            </a:lvl8pPr>
            <a:lvl9pPr marL="3657184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7" y="1631156"/>
            <a:ext cx="4319586" cy="28308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4AF99B8-4A91-46C5-BF5C-C91CDCF66B43}"/>
              </a:ext>
            </a:extLst>
          </p:cNvPr>
          <p:cNvCxnSpPr/>
          <p:nvPr userDrawn="1"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numéro de diapositive 2">
            <a:extLst>
              <a:ext uri="{FF2B5EF4-FFF2-40B4-BE49-F238E27FC236}">
                <a16:creationId xmlns:a16="http://schemas.microsoft.com/office/drawing/2014/main" id="{6705B7AC-88EA-4C79-9E8E-BBBCA74F3B8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p.</a:t>
            </a:r>
            <a:fld id="{893CC7A3-87A3-4A73-AC42-45688FAE214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F77C1673-9CD2-4CFE-96EB-FE20F5D055B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331913" y="4686300"/>
            <a:ext cx="3141662" cy="268288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 b="0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13888831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4279C93-4B98-4FA2-B91F-FB578C987CD4}"/>
              </a:ext>
            </a:extLst>
          </p:cNvPr>
          <p:cNvSpPr/>
          <p:nvPr/>
        </p:nvSpPr>
        <p:spPr>
          <a:xfrm>
            <a:off x="165100" y="180975"/>
            <a:ext cx="8816975" cy="42814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914296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28669CB8-F8F5-46B3-8B2F-D9BB47A1622B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05F43A05-0ABD-406B-969C-6FD660518439}"/>
              </a:ext>
            </a:extLst>
          </p:cNvPr>
          <p:cNvSpPr txBox="1">
            <a:spLocks/>
          </p:cNvSpPr>
          <p:nvPr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DFF04A54-513F-4991-B6D8-62F44CEE3477}"/>
              </a:ext>
            </a:extLst>
          </p:cNvPr>
          <p:cNvCxnSpPr/>
          <p:nvPr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70624" y="1311610"/>
            <a:ext cx="6345675" cy="1260140"/>
          </a:xfrm>
        </p:spPr>
        <p:txBody>
          <a:bodyPr anchor="b">
            <a:normAutofit/>
          </a:bodyPr>
          <a:lstStyle>
            <a:lvl1pPr>
              <a:lnSpc>
                <a:spcPts val="4800"/>
              </a:lnSpc>
              <a:defRPr sz="48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0625" y="2796775"/>
            <a:ext cx="4950520" cy="540060"/>
          </a:xfrm>
        </p:spPr>
        <p:txBody>
          <a:bodyPr/>
          <a:lstStyle>
            <a:lvl1pPr marL="0" indent="0" algn="l">
              <a:buNone/>
              <a:defRPr sz="1400" b="1" i="0" cap="all" baseline="0">
                <a:solidFill>
                  <a:schemeClr val="tx1"/>
                </a:solidFill>
              </a:defRPr>
            </a:lvl1pPr>
            <a:lvl2pPr marL="457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579E5EA5-7E46-4775-8815-0CD289B81BAC}"/>
              </a:ext>
            </a:extLst>
          </p:cNvPr>
          <p:cNvCxnSpPr/>
          <p:nvPr userDrawn="1"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numéro de diapositive 2">
            <a:extLst>
              <a:ext uri="{FF2B5EF4-FFF2-40B4-BE49-F238E27FC236}">
                <a16:creationId xmlns:a16="http://schemas.microsoft.com/office/drawing/2014/main" id="{5BE20B14-F8F2-4407-85B2-1108EADDC23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p.</a:t>
            </a:r>
            <a:fld id="{893CC7A3-87A3-4A73-AC42-45688FAE214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0221B820-7E09-4504-9DC3-5021A2F9D9D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331913" y="4686300"/>
            <a:ext cx="3141662" cy="268288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 b="0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64465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1DADC7-E2DE-4F92-BA03-7FAB5F027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F8B10F0-36C3-4211-A830-8712577F38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B0CF776-3020-4707-9683-49080FBFF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4B11828-EE7C-4F4E-A4F3-5EF762313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DPOS_SNUM_RôlesSquadAgile_V3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80D67A9-6CD4-4EE1-A47E-72472B19B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E7A0-0529-4C34-95B4-A2BEA2B76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81193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F0DCA-8C22-42C4-830A-EF3F2A831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610" y="1995686"/>
            <a:ext cx="5904780" cy="779279"/>
          </a:xfrm>
          <a:ln w="3175">
            <a:solidFill>
              <a:schemeClr val="tx1"/>
            </a:solidFill>
          </a:ln>
        </p:spPr>
        <p:txBody>
          <a:bodyPr/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96F2F12-7372-4B8E-AFF6-0D807DE7B23E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6" name="Connecteur droit 6">
            <a:extLst>
              <a:ext uri="{FF2B5EF4-FFF2-40B4-BE49-F238E27FC236}">
                <a16:creationId xmlns:a16="http://schemas.microsoft.com/office/drawing/2014/main" id="{CBB70FCD-F4C8-47B0-9874-8B93263CA623}"/>
              </a:ext>
            </a:extLst>
          </p:cNvPr>
          <p:cNvCxnSpPr/>
          <p:nvPr userDrawn="1"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4">
            <a:extLst>
              <a:ext uri="{FF2B5EF4-FFF2-40B4-BE49-F238E27FC236}">
                <a16:creationId xmlns:a16="http://schemas.microsoft.com/office/drawing/2014/main" id="{35090D2A-189F-40DA-B021-DD70CF4A48A5}"/>
              </a:ext>
            </a:extLst>
          </p:cNvPr>
          <p:cNvCxnSpPr/>
          <p:nvPr userDrawn="1"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213738B4-81DD-4AE8-A621-49256AA2A83E}"/>
              </a:ext>
            </a:extLst>
          </p:cNvPr>
          <p:cNvCxnSpPr/>
          <p:nvPr userDrawn="1"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numéro de diapositive 2">
            <a:extLst>
              <a:ext uri="{FF2B5EF4-FFF2-40B4-BE49-F238E27FC236}">
                <a16:creationId xmlns:a16="http://schemas.microsoft.com/office/drawing/2014/main" id="{5B4D113E-2D79-443B-A286-03D8D2C69F3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p.</a:t>
            </a:r>
            <a:fld id="{893CC7A3-87A3-4A73-AC42-45688FAE214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02741943-A52B-4CD1-9C62-BF9DB35C863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331913" y="4686300"/>
            <a:ext cx="3141662" cy="268288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 b="0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4549459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D82D587-F539-4103-BD34-E6234B9C54D4}"/>
              </a:ext>
            </a:extLst>
          </p:cNvPr>
          <p:cNvSpPr/>
          <p:nvPr/>
        </p:nvSpPr>
        <p:spPr>
          <a:xfrm>
            <a:off x="1871663" y="180975"/>
            <a:ext cx="7110412" cy="37861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914296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8" name="Image 6">
            <a:extLst>
              <a:ext uri="{FF2B5EF4-FFF2-40B4-BE49-F238E27FC236}">
                <a16:creationId xmlns:a16="http://schemas.microsoft.com/office/drawing/2014/main" id="{A969EFAE-2920-4CB2-A423-C1C62EFE2C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63" y="26168"/>
            <a:ext cx="1338262" cy="204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llipse 8">
            <a:extLst>
              <a:ext uri="{FF2B5EF4-FFF2-40B4-BE49-F238E27FC236}">
                <a16:creationId xmlns:a16="http://schemas.microsoft.com/office/drawing/2014/main" id="{FECDC4BD-EFF4-431B-9D2C-0637BF6E59EF}"/>
              </a:ext>
            </a:extLst>
          </p:cNvPr>
          <p:cNvSpPr/>
          <p:nvPr/>
        </p:nvSpPr>
        <p:spPr>
          <a:xfrm>
            <a:off x="2006600" y="322263"/>
            <a:ext cx="539750" cy="53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16CEE59-BE79-4132-BDF9-0F5DEAD3ABB9}"/>
              </a:ext>
            </a:extLst>
          </p:cNvPr>
          <p:cNvSpPr/>
          <p:nvPr/>
        </p:nvSpPr>
        <p:spPr>
          <a:xfrm>
            <a:off x="161925" y="3111500"/>
            <a:ext cx="3689350" cy="1844675"/>
          </a:xfrm>
          <a:prstGeom prst="rect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11" name="Image 5">
            <a:extLst>
              <a:ext uri="{FF2B5EF4-FFF2-40B4-BE49-F238E27FC236}">
                <a16:creationId xmlns:a16="http://schemas.microsoft.com/office/drawing/2014/main" id="{7ECBA751-EA0D-46A1-B941-029F1A6DCA7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538" y="4210050"/>
            <a:ext cx="617537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0">
            <a:extLst>
              <a:ext uri="{FF2B5EF4-FFF2-40B4-BE49-F238E27FC236}">
                <a16:creationId xmlns:a16="http://schemas.microsoft.com/office/drawing/2014/main" id="{0980C208-4CDB-419E-B613-A15C656CF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9225" y="4146550"/>
            <a:ext cx="124301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Retrouvez-nous sur </a:t>
            </a:r>
          </a:p>
          <a:p>
            <a:pPr eaLnBrk="1" hangingPunct="1">
              <a:lnSpc>
                <a:spcPts val="1200"/>
              </a:lnSpc>
            </a:pPr>
            <a:r>
              <a:rPr lang="fr-FR" altLang="fr-FR" sz="1000"/>
              <a:t>justice.gouv.fr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A39113CB-B43F-4E11-AA9C-8C3ACC7DD607}"/>
              </a:ext>
            </a:extLst>
          </p:cNvPr>
          <p:cNvCxnSpPr/>
          <p:nvPr/>
        </p:nvCxnSpPr>
        <p:spPr>
          <a:xfrm>
            <a:off x="3959225" y="4102100"/>
            <a:ext cx="151288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276775" y="2571750"/>
            <a:ext cx="4950520" cy="540060"/>
          </a:xfrm>
        </p:spPr>
        <p:txBody>
          <a:bodyPr/>
          <a:lstStyle>
            <a:lvl1pPr marL="0" indent="0" algn="l">
              <a:buNone/>
              <a:defRPr sz="1400" b="1" i="0" cap="all" baseline="0">
                <a:solidFill>
                  <a:schemeClr val="bg1"/>
                </a:solidFill>
              </a:defRPr>
            </a:lvl1pPr>
            <a:lvl2pPr marL="457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15" name="Espace réservé du texte 14" descr="xxx" title="xxx"/>
          <p:cNvSpPr>
            <a:spLocks noGrp="1"/>
          </p:cNvSpPr>
          <p:nvPr>
            <p:ph type="body" sz="quarter" idx="10" hasCustomPrompt="1"/>
          </p:nvPr>
        </p:nvSpPr>
        <p:spPr>
          <a:xfrm>
            <a:off x="2006600" y="322263"/>
            <a:ext cx="539750" cy="539297"/>
          </a:xfrm>
        </p:spPr>
        <p:txBody>
          <a:bodyPr bIns="36000" anchor="ctr"/>
          <a:lstStyle>
            <a:lvl1pPr marL="0" indent="0" algn="ctr">
              <a:buNone/>
              <a:defRPr sz="1700" spc="-20" baseline="0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6" name="Espace réservé du texte 14"/>
          <p:cNvSpPr>
            <a:spLocks noGrp="1"/>
          </p:cNvSpPr>
          <p:nvPr>
            <p:ph type="body" sz="quarter" idx="11" hasCustomPrompt="1"/>
          </p:nvPr>
        </p:nvSpPr>
        <p:spPr>
          <a:xfrm>
            <a:off x="2546774" y="321560"/>
            <a:ext cx="2025225" cy="540000"/>
          </a:xfrm>
        </p:spPr>
        <p:txBody>
          <a:bodyPr lIns="90000" anchor="ctr"/>
          <a:lstStyle>
            <a:lvl1pPr marL="0" indent="0" algn="l">
              <a:spcBef>
                <a:spcPts val="0"/>
              </a:spcBef>
              <a:buNone/>
              <a:defRPr sz="1050" b="1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 hasCustomPrompt="1"/>
          </p:nvPr>
        </p:nvSpPr>
        <p:spPr>
          <a:xfrm>
            <a:off x="1871663" y="3201730"/>
            <a:ext cx="1979612" cy="765175"/>
          </a:xfrm>
        </p:spPr>
        <p:txBody>
          <a:bodyPr lIns="90000" tIns="90000" bIns="90000" anchor="b"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2276774" y="1086585"/>
            <a:ext cx="6345675" cy="1260140"/>
          </a:xfrm>
        </p:spPr>
        <p:txBody>
          <a:bodyPr anchor="b">
            <a:normAutofit/>
          </a:bodyPr>
          <a:lstStyle>
            <a:lvl1pPr>
              <a:lnSpc>
                <a:spcPts val="4800"/>
              </a:lnSpc>
              <a:defRPr sz="4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5720519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9594F328-286C-4A42-98DF-26961506184E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FCAEF8-1256-4393-B9E1-147CAD99ED54}"/>
              </a:ext>
            </a:extLst>
          </p:cNvPr>
          <p:cNvSpPr txBox="1">
            <a:spLocks/>
          </p:cNvSpPr>
          <p:nvPr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82BE4BEF-C8C7-4761-B028-156346228FCC}"/>
              </a:ext>
            </a:extLst>
          </p:cNvPr>
          <p:cNvCxnSpPr/>
          <p:nvPr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70AFAF69-CFB9-4A1B-B656-FCF49DA6D874}"/>
              </a:ext>
            </a:extLst>
          </p:cNvPr>
          <p:cNvCxnSpPr/>
          <p:nvPr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 sz="14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100"/>
            </a:lvl4pPr>
            <a:lvl5pPr marL="1828800" indent="0">
              <a:buFontTx/>
              <a:buNone/>
              <a:defRPr sz="11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9" name="Titr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0" name="Espace réservé du numéro de diapositive 2">
            <a:extLst>
              <a:ext uri="{FF2B5EF4-FFF2-40B4-BE49-F238E27FC236}">
                <a16:creationId xmlns:a16="http://schemas.microsoft.com/office/drawing/2014/main" id="{F2F56521-FD4A-4271-8718-021AE1D806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p.</a:t>
            </a:r>
            <a:fld id="{3164A48C-5A55-4ACD-8BDA-408285186C6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68BC29CD-454A-4CD6-AE3C-A37A77B4D17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331913" y="4686300"/>
            <a:ext cx="3141662" cy="268288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 b="0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34623405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/ Sous-titre /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9E3C8E61-2D88-46D4-A314-B70A1ED62C89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1CD37B9F-4048-4E3F-9D24-D54B283D6316}"/>
              </a:ext>
            </a:extLst>
          </p:cNvPr>
          <p:cNvSpPr txBox="1">
            <a:spLocks/>
          </p:cNvSpPr>
          <p:nvPr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A3D0E168-333A-41A1-9D06-0232468C96CA}"/>
              </a:ext>
            </a:extLst>
          </p:cNvPr>
          <p:cNvCxnSpPr/>
          <p:nvPr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AEA1A186-B423-4DDB-A838-42D869A1F5A9}"/>
              </a:ext>
            </a:extLst>
          </p:cNvPr>
          <p:cNvCxnSpPr/>
          <p:nvPr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636785" y="1200150"/>
            <a:ext cx="6327828" cy="326231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0" i="0"/>
            </a:lvl1pPr>
            <a:lvl2pPr marL="457200" indent="0">
              <a:buFontTx/>
              <a:buNone/>
              <a:defRPr sz="14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100"/>
            </a:lvl4pPr>
            <a:lvl5pPr marL="1828800" indent="0">
              <a:buFontTx/>
              <a:buNone/>
              <a:defRPr sz="11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9" name="Titr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2" hasCustomPrompt="1"/>
          </p:nvPr>
        </p:nvSpPr>
        <p:spPr>
          <a:xfrm>
            <a:off x="180975" y="1200150"/>
            <a:ext cx="2365800" cy="326231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1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2" name="Espace réservé du numéro de diapositive 2">
            <a:extLst>
              <a:ext uri="{FF2B5EF4-FFF2-40B4-BE49-F238E27FC236}">
                <a16:creationId xmlns:a16="http://schemas.microsoft.com/office/drawing/2014/main" id="{7A9E2C95-1F41-4514-BE0F-D05ACEF9F53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p.</a:t>
            </a:r>
            <a:fld id="{893CC7A3-87A3-4A73-AC42-45688FAE214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B9C6CB38-9CEC-4D3B-85E8-B8E6C08EEA3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331913" y="4686300"/>
            <a:ext cx="3141662" cy="268288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 b="0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20542038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00CC74B8-4583-418E-BE88-CB4CDA09EB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975" y="4540250"/>
            <a:ext cx="1062038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———————————</a:t>
            </a:r>
          </a:p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 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2A06D775-5864-4807-81CC-32A2D4808683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179387" y="1188794"/>
            <a:ext cx="4293915" cy="327316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648199" y="1188794"/>
            <a:ext cx="4316413" cy="327316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1822B2B-8609-4BD6-A977-918CAE504E6A}"/>
              </a:ext>
            </a:extLst>
          </p:cNvPr>
          <p:cNvCxnSpPr/>
          <p:nvPr userDrawn="1"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numéro de diapositive 2">
            <a:extLst>
              <a:ext uri="{FF2B5EF4-FFF2-40B4-BE49-F238E27FC236}">
                <a16:creationId xmlns:a16="http://schemas.microsoft.com/office/drawing/2014/main" id="{1E4CD648-4779-4D64-A4A3-4630C88896E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p.</a:t>
            </a:r>
            <a:fld id="{893CC7A3-87A3-4A73-AC42-45688FAE214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17D2D34A-13E3-44E9-9B2C-6EFBA26763C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331913" y="4686300"/>
            <a:ext cx="3141662" cy="268288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 b="0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16477284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>
            <a:extLst>
              <a:ext uri="{FF2B5EF4-FFF2-40B4-BE49-F238E27FC236}">
                <a16:creationId xmlns:a16="http://schemas.microsoft.com/office/drawing/2014/main" id="{EA0BC967-2164-4BFC-82C5-48A4A015C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975" y="4540250"/>
            <a:ext cx="1062038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———————————</a:t>
            </a:r>
          </a:p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 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13D74251-CB2B-4FE5-92B3-49FC57353383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975" y="205979"/>
            <a:ext cx="8783638" cy="85725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180976" y="1151335"/>
            <a:ext cx="4292328" cy="479822"/>
          </a:xfrm>
        </p:spPr>
        <p:txBody>
          <a:bodyPr bIns="90000" anchor="b">
            <a:normAutofit/>
          </a:bodyPr>
          <a:lstStyle>
            <a:lvl1pPr marL="0" indent="0">
              <a:buNone/>
              <a:defRPr sz="1600" b="1"/>
            </a:lvl1pPr>
            <a:lvl2pPr marL="457148" indent="0">
              <a:buNone/>
              <a:defRPr sz="2000" b="1"/>
            </a:lvl2pPr>
            <a:lvl3pPr marL="914296" indent="0">
              <a:buNone/>
              <a:defRPr sz="1800" b="1"/>
            </a:lvl3pPr>
            <a:lvl4pPr marL="1371444" indent="0">
              <a:buNone/>
              <a:defRPr sz="1600" b="1"/>
            </a:lvl4pPr>
            <a:lvl5pPr marL="1828592" indent="0">
              <a:buNone/>
              <a:defRPr sz="1600" b="1"/>
            </a:lvl5pPr>
            <a:lvl6pPr marL="2285740" indent="0">
              <a:buNone/>
              <a:defRPr sz="1600" b="1"/>
            </a:lvl6pPr>
            <a:lvl7pPr marL="2742888" indent="0">
              <a:buNone/>
              <a:defRPr sz="1600" b="1"/>
            </a:lvl7pPr>
            <a:lvl8pPr marL="3200036" indent="0">
              <a:buNone/>
              <a:defRPr sz="1600" b="1"/>
            </a:lvl8pPr>
            <a:lvl9pPr marL="3657184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180976" y="1631156"/>
            <a:ext cx="4292328" cy="28308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7" y="1151335"/>
            <a:ext cx="4319586" cy="479822"/>
          </a:xfrm>
        </p:spPr>
        <p:txBody>
          <a:bodyPr bIns="90000" anchor="b">
            <a:normAutofit/>
          </a:bodyPr>
          <a:lstStyle>
            <a:lvl1pPr marL="0" indent="0">
              <a:buNone/>
              <a:defRPr sz="1600" b="1"/>
            </a:lvl1pPr>
            <a:lvl2pPr marL="457148" indent="0">
              <a:buNone/>
              <a:defRPr sz="2000" b="1"/>
            </a:lvl2pPr>
            <a:lvl3pPr marL="914296" indent="0">
              <a:buNone/>
              <a:defRPr sz="1800" b="1"/>
            </a:lvl3pPr>
            <a:lvl4pPr marL="1371444" indent="0">
              <a:buNone/>
              <a:defRPr sz="1600" b="1"/>
            </a:lvl4pPr>
            <a:lvl5pPr marL="1828592" indent="0">
              <a:buNone/>
              <a:defRPr sz="1600" b="1"/>
            </a:lvl5pPr>
            <a:lvl6pPr marL="2285740" indent="0">
              <a:buNone/>
              <a:defRPr sz="1600" b="1"/>
            </a:lvl6pPr>
            <a:lvl7pPr marL="2742888" indent="0">
              <a:buNone/>
              <a:defRPr sz="1600" b="1"/>
            </a:lvl7pPr>
            <a:lvl8pPr marL="3200036" indent="0">
              <a:buNone/>
              <a:defRPr sz="1600" b="1"/>
            </a:lvl8pPr>
            <a:lvl9pPr marL="3657184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7" y="1631156"/>
            <a:ext cx="4319586" cy="28308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104355D3-658A-4ECC-8E2A-0E1CA994CE5F}"/>
              </a:ext>
            </a:extLst>
          </p:cNvPr>
          <p:cNvCxnSpPr/>
          <p:nvPr userDrawn="1"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numéro de diapositive 2">
            <a:extLst>
              <a:ext uri="{FF2B5EF4-FFF2-40B4-BE49-F238E27FC236}">
                <a16:creationId xmlns:a16="http://schemas.microsoft.com/office/drawing/2014/main" id="{3F3C4B0F-FCAB-4D1A-AA2F-9153973657A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p.</a:t>
            </a:r>
            <a:fld id="{893CC7A3-87A3-4A73-AC42-45688FAE214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66225122-16CC-484D-9D9E-998924F45F0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331913" y="4686300"/>
            <a:ext cx="3141662" cy="268288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 b="0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17904494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4279C93-4B98-4FA2-B91F-FB578C987CD4}"/>
              </a:ext>
            </a:extLst>
          </p:cNvPr>
          <p:cNvSpPr/>
          <p:nvPr/>
        </p:nvSpPr>
        <p:spPr>
          <a:xfrm>
            <a:off x="165100" y="180975"/>
            <a:ext cx="8816975" cy="42814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914296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28669CB8-F8F5-46B3-8B2F-D9BB47A1622B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05F43A05-0ABD-406B-969C-6FD660518439}"/>
              </a:ext>
            </a:extLst>
          </p:cNvPr>
          <p:cNvSpPr txBox="1">
            <a:spLocks/>
          </p:cNvSpPr>
          <p:nvPr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DFF04A54-513F-4991-B6D8-62F44CEE3477}"/>
              </a:ext>
            </a:extLst>
          </p:cNvPr>
          <p:cNvCxnSpPr/>
          <p:nvPr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70624" y="1311610"/>
            <a:ext cx="6345675" cy="1260140"/>
          </a:xfrm>
        </p:spPr>
        <p:txBody>
          <a:bodyPr anchor="b">
            <a:normAutofit/>
          </a:bodyPr>
          <a:lstStyle>
            <a:lvl1pPr>
              <a:lnSpc>
                <a:spcPts val="4800"/>
              </a:lnSpc>
              <a:defRPr sz="48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570625" y="2796775"/>
            <a:ext cx="4950520" cy="540060"/>
          </a:xfrm>
        </p:spPr>
        <p:txBody>
          <a:bodyPr/>
          <a:lstStyle>
            <a:lvl1pPr marL="0" indent="0" algn="l">
              <a:buNone/>
              <a:defRPr sz="1400" b="1" i="0" cap="all" baseline="0">
                <a:solidFill>
                  <a:schemeClr val="tx1"/>
                </a:solidFill>
              </a:defRPr>
            </a:lvl1pPr>
            <a:lvl2pPr marL="457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5FF6FE44-A9B2-419D-88F0-BD6A4AC66DF3}"/>
              </a:ext>
            </a:extLst>
          </p:cNvPr>
          <p:cNvCxnSpPr/>
          <p:nvPr userDrawn="1"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numéro de diapositive 2">
            <a:extLst>
              <a:ext uri="{FF2B5EF4-FFF2-40B4-BE49-F238E27FC236}">
                <a16:creationId xmlns:a16="http://schemas.microsoft.com/office/drawing/2014/main" id="{03A25B86-C679-4B0C-B703-0AF93D580C4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p.</a:t>
            </a:r>
            <a:fld id="{893CC7A3-87A3-4A73-AC42-45688FAE214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3351A669-EFCE-4C8E-97E4-D0B52589C37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331913" y="4686300"/>
            <a:ext cx="3141662" cy="268288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 b="0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28037869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19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59" name="Diapositive think-cell" r:id="rId7" imgW="270" imgH="270" progId="TCLayout.ActiveDocument.1">
                  <p:embed/>
                </p:oleObj>
              </mc:Choice>
              <mc:Fallback>
                <p:oleObj name="Diapositive think-cell" r:id="rId7" imgW="270" imgH="270" progId="TCLayout.ActiveDocument.1">
                  <p:embed/>
                  <p:pic>
                    <p:nvPicPr>
                      <p:cNvPr id="5" name="Object 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19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457200" y="1201500"/>
            <a:ext cx="8229600" cy="3442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Slide Number Placeholder 5" hidden="1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8687633" y="5120100"/>
            <a:ext cx="176123" cy="99900"/>
          </a:xfrm>
          <a:prstGeom prst="flowChartProcess">
            <a:avLst/>
          </a:prstGeom>
        </p:spPr>
        <p:txBody>
          <a:bodyPr vert="horz" wrap="none" lIns="0" tIns="0" rIns="0" bIns="0" rtlCol="0" anchor="t" anchorCtr="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75">
                <a:solidFill>
                  <a:srgbClr val="000000"/>
                </a:solidFill>
                <a:latin typeface="Arial"/>
              </a:rPr>
              <a:t>‹#›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675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 hidden="1"/>
          <p:cNvSpPr txBox="1">
            <a:spLocks/>
          </p:cNvSpPr>
          <p:nvPr userDrawn="1"/>
        </p:nvSpPr>
        <p:spPr>
          <a:xfrm>
            <a:off x="8687633" y="5120100"/>
            <a:ext cx="176123" cy="99900"/>
          </a:xfrm>
          <a:prstGeom prst="flowChartProcess">
            <a:avLst/>
          </a:prstGeom>
        </p:spPr>
        <p:txBody>
          <a:bodyPr vert="horz" wrap="none" lIns="0" tIns="0" rIns="0" bIns="0" rtlCol="0" anchor="t" anchorCtr="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75">
                <a:solidFill>
                  <a:srgbClr val="000000"/>
                </a:solidFill>
                <a:latin typeface="Arial"/>
              </a:rPr>
              <a:t>‹#›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675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AB427F7-EAB0-4CFB-86EE-1DAA62D9261A}"/>
              </a:ext>
            </a:extLst>
          </p:cNvPr>
          <p:cNvCxnSpPr/>
          <p:nvPr userDrawn="1"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C3464116-12B3-4938-BBAB-1B22123C83F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9AB87A8-B334-47D8-B845-FAC34AC119C8}"/>
              </a:ext>
            </a:extLst>
          </p:cNvPr>
          <p:cNvCxnSpPr/>
          <p:nvPr userDrawn="1"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6877686C-2886-4F43-A12D-5AF733BE44C9}"/>
              </a:ext>
            </a:extLst>
          </p:cNvPr>
          <p:cNvCxnSpPr/>
          <p:nvPr userDrawn="1"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numéro de diapositive 2">
            <a:extLst>
              <a:ext uri="{FF2B5EF4-FFF2-40B4-BE49-F238E27FC236}">
                <a16:creationId xmlns:a16="http://schemas.microsoft.com/office/drawing/2014/main" id="{C2B6FC86-AAD0-4CD4-8546-94CD12AC712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p.</a:t>
            </a:r>
            <a:fld id="{893CC7A3-87A3-4A73-AC42-45688FAE214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C7503AA2-1D69-4000-8577-355B69AD920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331913" y="4686300"/>
            <a:ext cx="3141662" cy="268288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 b="0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148623960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</a:t>
            </a:r>
            <a:r>
              <a:rPr lang="fr-FR" err="1"/>
              <a:t>edit</a:t>
            </a:r>
            <a:r>
              <a:rPr lang="fr-FR"/>
              <a:t> Master </a:t>
            </a:r>
            <a:r>
              <a:rPr lang="fr-FR" err="1"/>
              <a:t>title</a:t>
            </a:r>
            <a:r>
              <a:rPr lang="fr-FR"/>
              <a:t> style</a:t>
            </a:r>
          </a:p>
        </p:txBody>
      </p:sp>
      <p:sp>
        <p:nvSpPr>
          <p:cNvPr id="3" name="Espace réservé du numéro de diapositive 3">
            <a:extLst>
              <a:ext uri="{FF2B5EF4-FFF2-40B4-BE49-F238E27FC236}">
                <a16:creationId xmlns:a16="http://schemas.microsoft.com/office/drawing/2014/main" id="{4D3053DE-EA16-4CCD-B536-6EFBDBE405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8394" y="714249"/>
            <a:ext cx="2056320" cy="2732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E2A25-6BF7-4F51-8302-2101223657F7}" type="slidenum">
              <a:rPr lang="fr-FR" smtClean="0"/>
              <a:t>‹N°›</a:t>
            </a:fld>
            <a:endParaRPr lang="fr-FR"/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924B8EE1-7E84-4676-82D0-BC353262B0A7}"/>
              </a:ext>
            </a:extLst>
          </p:cNvPr>
          <p:cNvCxnSpPr/>
          <p:nvPr userDrawn="1"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30B579-F088-4025-A6A3-4B16FBAEA36E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8C06F0C6-958A-453A-A300-C0AD25932F33}"/>
              </a:ext>
            </a:extLst>
          </p:cNvPr>
          <p:cNvCxnSpPr/>
          <p:nvPr userDrawn="1"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DE6AE2B5-0677-49A2-B5EB-6F13214EB7E8}"/>
              </a:ext>
            </a:extLst>
          </p:cNvPr>
          <p:cNvCxnSpPr/>
          <p:nvPr userDrawn="1"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numéro de diapositive 2">
            <a:extLst>
              <a:ext uri="{FF2B5EF4-FFF2-40B4-BE49-F238E27FC236}">
                <a16:creationId xmlns:a16="http://schemas.microsoft.com/office/drawing/2014/main" id="{F632C2C0-6C14-4629-974B-CF8F42E8383E}"/>
              </a:ext>
            </a:extLst>
          </p:cNvPr>
          <p:cNvSpPr txBox="1">
            <a:spLocks/>
          </p:cNvSpPr>
          <p:nvPr userDrawn="1"/>
        </p:nvSpPr>
        <p:spPr>
          <a:xfrm>
            <a:off x="8515350" y="4686300"/>
            <a:ext cx="449263" cy="1397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sz="1000" b="1" kern="12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  <a:cs typeface="+mn-cs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  <a:cs typeface="+mn-cs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  <a:cs typeface="+mn-cs"/>
              </a:defRPr>
            </a:lvl3pPr>
            <a:lvl4pPr marL="13700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  <a:cs typeface="+mn-cs"/>
              </a:defRPr>
            </a:lvl4pPr>
            <a:lvl5pPr marL="18272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fr-FR" altLang="fr-FR"/>
              <a:t>p.</a:t>
            </a:r>
            <a:fld id="{893CC7A3-87A3-4A73-AC42-45688FAE214C}" type="slidenum">
              <a:rPr lang="fr-FR" altLang="fr-FR" smtClean="0"/>
              <a:pPr/>
              <a:t>‹N°›</a:t>
            </a:fld>
            <a:endParaRPr lang="fr-FR" altLang="fr-FR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69DC6C42-8697-4734-A88D-B0D222B6CD2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331913" y="4686300"/>
            <a:ext cx="3141662" cy="268288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 b="0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201546410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5F4DE15-CAAC-453E-9D87-403DC217CA01}"/>
              </a:ext>
            </a:extLst>
          </p:cNvPr>
          <p:cNvSpPr/>
          <p:nvPr/>
        </p:nvSpPr>
        <p:spPr>
          <a:xfrm>
            <a:off x="1871663" y="180975"/>
            <a:ext cx="7110412" cy="37861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914296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8" name="Image 6">
            <a:extLst>
              <a:ext uri="{FF2B5EF4-FFF2-40B4-BE49-F238E27FC236}">
                <a16:creationId xmlns:a16="http://schemas.microsoft.com/office/drawing/2014/main" id="{CA2E2809-BF03-43CF-AF17-1672A29DCE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63" y="-84138"/>
            <a:ext cx="1338262" cy="204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llipse 8">
            <a:extLst>
              <a:ext uri="{FF2B5EF4-FFF2-40B4-BE49-F238E27FC236}">
                <a16:creationId xmlns:a16="http://schemas.microsoft.com/office/drawing/2014/main" id="{1BD3F523-7F8A-4D99-9153-CC391FEAEB1A}"/>
              </a:ext>
            </a:extLst>
          </p:cNvPr>
          <p:cNvSpPr/>
          <p:nvPr/>
        </p:nvSpPr>
        <p:spPr>
          <a:xfrm>
            <a:off x="2006600" y="322263"/>
            <a:ext cx="539750" cy="53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409273-FA3E-4D8F-A318-E25FA1654BEF}"/>
              </a:ext>
            </a:extLst>
          </p:cNvPr>
          <p:cNvSpPr/>
          <p:nvPr/>
        </p:nvSpPr>
        <p:spPr>
          <a:xfrm>
            <a:off x="161925" y="3111500"/>
            <a:ext cx="3689350" cy="1844675"/>
          </a:xfrm>
          <a:prstGeom prst="rect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11" name="Image 5">
            <a:extLst>
              <a:ext uri="{FF2B5EF4-FFF2-40B4-BE49-F238E27FC236}">
                <a16:creationId xmlns:a16="http://schemas.microsoft.com/office/drawing/2014/main" id="{D31BBB84-065C-4D61-9C7E-099171B955F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538" y="4210050"/>
            <a:ext cx="617537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0">
            <a:extLst>
              <a:ext uri="{FF2B5EF4-FFF2-40B4-BE49-F238E27FC236}">
                <a16:creationId xmlns:a16="http://schemas.microsoft.com/office/drawing/2014/main" id="{8FF4A3C9-7DA2-4B95-BB52-35C6A0D6E8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9225" y="4146550"/>
            <a:ext cx="124301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Retrouvez-nous sur </a:t>
            </a:r>
          </a:p>
          <a:p>
            <a:pPr eaLnBrk="1" hangingPunct="1">
              <a:lnSpc>
                <a:spcPts val="1200"/>
              </a:lnSpc>
            </a:pPr>
            <a:r>
              <a:rPr lang="fr-FR" altLang="fr-FR" sz="1000"/>
              <a:t>justice.gouv.fr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D987A414-F039-4271-9455-8704923C4150}"/>
              </a:ext>
            </a:extLst>
          </p:cNvPr>
          <p:cNvCxnSpPr/>
          <p:nvPr/>
        </p:nvCxnSpPr>
        <p:spPr>
          <a:xfrm>
            <a:off x="3959225" y="4102100"/>
            <a:ext cx="151288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76775" y="2571750"/>
            <a:ext cx="4950520" cy="540060"/>
          </a:xfrm>
        </p:spPr>
        <p:txBody>
          <a:bodyPr/>
          <a:lstStyle>
            <a:lvl1pPr marL="0" indent="0" algn="l">
              <a:buNone/>
              <a:defRPr sz="1400" b="1" i="0" cap="all" baseline="0">
                <a:solidFill>
                  <a:schemeClr val="bg1"/>
                </a:solidFill>
              </a:defRPr>
            </a:lvl1pPr>
            <a:lvl2pPr marL="457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15" name="Espace réservé du texte 14" descr="xxx" title="xxx"/>
          <p:cNvSpPr>
            <a:spLocks noGrp="1"/>
          </p:cNvSpPr>
          <p:nvPr>
            <p:ph type="body" sz="quarter" idx="10" hasCustomPrompt="1"/>
          </p:nvPr>
        </p:nvSpPr>
        <p:spPr>
          <a:xfrm>
            <a:off x="2006600" y="322263"/>
            <a:ext cx="539750" cy="539297"/>
          </a:xfrm>
        </p:spPr>
        <p:txBody>
          <a:bodyPr bIns="36000" anchor="ctr"/>
          <a:lstStyle>
            <a:lvl1pPr marL="0" indent="0" algn="ctr">
              <a:buNone/>
              <a:defRPr sz="1700" spc="-20" baseline="0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SG</a:t>
            </a:r>
          </a:p>
        </p:txBody>
      </p:sp>
      <p:sp>
        <p:nvSpPr>
          <p:cNvPr id="16" name="Espace réservé du texte 14"/>
          <p:cNvSpPr>
            <a:spLocks noGrp="1"/>
          </p:cNvSpPr>
          <p:nvPr>
            <p:ph type="body" sz="quarter" idx="11" hasCustomPrompt="1"/>
          </p:nvPr>
        </p:nvSpPr>
        <p:spPr>
          <a:xfrm>
            <a:off x="2546774" y="321560"/>
            <a:ext cx="2025225" cy="540000"/>
          </a:xfrm>
        </p:spPr>
        <p:txBody>
          <a:bodyPr lIns="90000" anchor="ctr"/>
          <a:lstStyle>
            <a:lvl1pPr marL="0" indent="0" algn="l">
              <a:spcBef>
                <a:spcPts val="0"/>
              </a:spcBef>
              <a:buNone/>
              <a:defRPr sz="1050" b="1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 hasCustomPrompt="1"/>
          </p:nvPr>
        </p:nvSpPr>
        <p:spPr>
          <a:xfrm>
            <a:off x="1871663" y="3201730"/>
            <a:ext cx="1979612" cy="765175"/>
          </a:xfrm>
        </p:spPr>
        <p:txBody>
          <a:bodyPr lIns="90000" tIns="90000" bIns="90000" anchor="b"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76774" y="1086585"/>
            <a:ext cx="6345675" cy="1260140"/>
          </a:xfrm>
        </p:spPr>
        <p:txBody>
          <a:bodyPr anchor="b">
            <a:normAutofit/>
          </a:bodyPr>
          <a:lstStyle>
            <a:lvl1pPr>
              <a:lnSpc>
                <a:spcPts val="4800"/>
              </a:lnSpc>
              <a:defRPr sz="4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453718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55F085-49D4-4DA1-88AD-9113937FC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9AD645-51F6-432D-8F76-BD0AAC94DC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4909FD2-04E8-4870-8A11-1199663669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00F9E90-EE03-402C-8FAB-EE9C7CB8B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751FE6C-D668-4AA0-98B7-3151C5BC8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DPOS_SNUM_RôlesSquadAgile_V3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25378A8-2F7B-4061-A72F-039C9ED54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E7A0-0529-4C34-95B4-A2BEA2B76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4355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16E95DEB-1B7D-4E9D-81E3-9E751DA2A6AD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7D0E43-ECC0-44F4-B076-3E3C6259B057}"/>
              </a:ext>
            </a:extLst>
          </p:cNvPr>
          <p:cNvSpPr txBox="1">
            <a:spLocks/>
          </p:cNvSpPr>
          <p:nvPr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ABBD6935-292E-482B-A473-3FA7C9A56FE6}"/>
              </a:ext>
            </a:extLst>
          </p:cNvPr>
          <p:cNvCxnSpPr/>
          <p:nvPr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9B494B7B-CBAB-4145-9FDC-1B1E346C7864}"/>
              </a:ext>
            </a:extLst>
          </p:cNvPr>
          <p:cNvCxnSpPr/>
          <p:nvPr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 sz="14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100"/>
            </a:lvl4pPr>
            <a:lvl5pPr marL="1828800" indent="0">
              <a:buFontTx/>
              <a:buNone/>
              <a:defRPr sz="11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1" name="Espace réservé du numéro de diapositive 2">
            <a:extLst>
              <a:ext uri="{FF2B5EF4-FFF2-40B4-BE49-F238E27FC236}">
                <a16:creationId xmlns:a16="http://schemas.microsoft.com/office/drawing/2014/main" id="{84F42C66-A709-40CD-8E5D-B9A5BE643D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p.</a:t>
            </a:r>
            <a:fld id="{3164A48C-5A55-4ACD-8BDA-408285186C6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2AC489F3-31E0-473A-B5C6-317A1A3A8B9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331913" y="4686300"/>
            <a:ext cx="3141662" cy="268288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81501170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/ Sous-titre /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041551CA-F8B7-4BD7-B62C-FC6BCF9D2B85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DC21D5B0-BB78-49A5-B4DE-0DEBB06B5059}"/>
              </a:ext>
            </a:extLst>
          </p:cNvPr>
          <p:cNvSpPr txBox="1">
            <a:spLocks/>
          </p:cNvSpPr>
          <p:nvPr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6D136CDB-307D-4832-8EFD-AC26A6E469BD}"/>
              </a:ext>
            </a:extLst>
          </p:cNvPr>
          <p:cNvCxnSpPr/>
          <p:nvPr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651AA989-D441-4D65-BA0F-CFFE0E503DE2}"/>
              </a:ext>
            </a:extLst>
          </p:cNvPr>
          <p:cNvCxnSpPr/>
          <p:nvPr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636785" y="1200150"/>
            <a:ext cx="6327828" cy="326231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0" i="0"/>
            </a:lvl1pPr>
            <a:lvl2pPr marL="457200" indent="0">
              <a:buFontTx/>
              <a:buNone/>
              <a:defRPr sz="14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100"/>
            </a:lvl4pPr>
            <a:lvl5pPr marL="1828800" indent="0">
              <a:buFontTx/>
              <a:buNone/>
              <a:defRPr sz="11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2" hasCustomPrompt="1"/>
          </p:nvPr>
        </p:nvSpPr>
        <p:spPr>
          <a:xfrm>
            <a:off x="180975" y="1200150"/>
            <a:ext cx="2365800" cy="326231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1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3" name="Espace réservé du numéro de diapositive 2">
            <a:extLst>
              <a:ext uri="{FF2B5EF4-FFF2-40B4-BE49-F238E27FC236}">
                <a16:creationId xmlns:a16="http://schemas.microsoft.com/office/drawing/2014/main" id="{8AC4AE86-CB00-4DE5-BCBC-296645543A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p.</a:t>
            </a:r>
            <a:fld id="{3164A48C-5A55-4ACD-8BDA-408285186C6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4" name="Espace réservé du pied de page 4">
            <a:extLst>
              <a:ext uri="{FF2B5EF4-FFF2-40B4-BE49-F238E27FC236}">
                <a16:creationId xmlns:a16="http://schemas.microsoft.com/office/drawing/2014/main" id="{192A56BF-4931-42A6-A869-191110F14ED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331913" y="4686300"/>
            <a:ext cx="3141662" cy="268288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2036283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158F9803-E7F7-4C2D-88F4-ED49DDEDE7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975" y="4540250"/>
            <a:ext cx="1062038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———————————</a:t>
            </a:r>
          </a:p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 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3195C36A-D6AC-4FC3-8633-558EC56C9DA7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179387" y="1188794"/>
            <a:ext cx="4293915" cy="327316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648199" y="1188794"/>
            <a:ext cx="4316413" cy="327316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9" name="Espace réservé du numéro de diapositive 2">
            <a:extLst>
              <a:ext uri="{FF2B5EF4-FFF2-40B4-BE49-F238E27FC236}">
                <a16:creationId xmlns:a16="http://schemas.microsoft.com/office/drawing/2014/main" id="{580E18D5-4FAE-4DAF-82A0-287C7368C6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p.</a:t>
            </a:r>
            <a:fld id="{3164A48C-5A55-4ACD-8BDA-408285186C6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B93B12A8-C680-4000-9295-E3FE3F73E8D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331913" y="4686300"/>
            <a:ext cx="3141662" cy="268288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235932459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>
            <a:extLst>
              <a:ext uri="{FF2B5EF4-FFF2-40B4-BE49-F238E27FC236}">
                <a16:creationId xmlns:a16="http://schemas.microsoft.com/office/drawing/2014/main" id="{25E08DBC-413E-46E7-99A8-4606976B0C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975" y="4540250"/>
            <a:ext cx="1062038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———————————</a:t>
            </a:r>
          </a:p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 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E7B0749C-F381-4341-9B93-1DA8962A68F7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0975" y="205979"/>
            <a:ext cx="8783638" cy="85725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180976" y="1151335"/>
            <a:ext cx="4292328" cy="479822"/>
          </a:xfrm>
        </p:spPr>
        <p:txBody>
          <a:bodyPr bIns="90000" anchor="b">
            <a:normAutofit/>
          </a:bodyPr>
          <a:lstStyle>
            <a:lvl1pPr marL="0" indent="0">
              <a:buNone/>
              <a:defRPr sz="1600" b="1"/>
            </a:lvl1pPr>
            <a:lvl2pPr marL="457148" indent="0">
              <a:buNone/>
              <a:defRPr sz="2000" b="1"/>
            </a:lvl2pPr>
            <a:lvl3pPr marL="914296" indent="0">
              <a:buNone/>
              <a:defRPr sz="1800" b="1"/>
            </a:lvl3pPr>
            <a:lvl4pPr marL="1371444" indent="0">
              <a:buNone/>
              <a:defRPr sz="1600" b="1"/>
            </a:lvl4pPr>
            <a:lvl5pPr marL="1828592" indent="0">
              <a:buNone/>
              <a:defRPr sz="1600" b="1"/>
            </a:lvl5pPr>
            <a:lvl6pPr marL="2285740" indent="0">
              <a:buNone/>
              <a:defRPr sz="1600" b="1"/>
            </a:lvl6pPr>
            <a:lvl7pPr marL="2742888" indent="0">
              <a:buNone/>
              <a:defRPr sz="1600" b="1"/>
            </a:lvl7pPr>
            <a:lvl8pPr marL="3200036" indent="0">
              <a:buNone/>
              <a:defRPr sz="1600" b="1"/>
            </a:lvl8pPr>
            <a:lvl9pPr marL="3657184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180976" y="1631156"/>
            <a:ext cx="4292328" cy="28308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7" y="1151335"/>
            <a:ext cx="4319586" cy="479822"/>
          </a:xfrm>
        </p:spPr>
        <p:txBody>
          <a:bodyPr bIns="90000" anchor="b">
            <a:normAutofit/>
          </a:bodyPr>
          <a:lstStyle>
            <a:lvl1pPr marL="0" indent="0">
              <a:buNone/>
              <a:defRPr sz="1600" b="1"/>
            </a:lvl1pPr>
            <a:lvl2pPr marL="457148" indent="0">
              <a:buNone/>
              <a:defRPr sz="2000" b="1"/>
            </a:lvl2pPr>
            <a:lvl3pPr marL="914296" indent="0">
              <a:buNone/>
              <a:defRPr sz="1800" b="1"/>
            </a:lvl3pPr>
            <a:lvl4pPr marL="1371444" indent="0">
              <a:buNone/>
              <a:defRPr sz="1600" b="1"/>
            </a:lvl4pPr>
            <a:lvl5pPr marL="1828592" indent="0">
              <a:buNone/>
              <a:defRPr sz="1600" b="1"/>
            </a:lvl5pPr>
            <a:lvl6pPr marL="2285740" indent="0">
              <a:buNone/>
              <a:defRPr sz="1600" b="1"/>
            </a:lvl6pPr>
            <a:lvl7pPr marL="2742888" indent="0">
              <a:buNone/>
              <a:defRPr sz="1600" b="1"/>
            </a:lvl7pPr>
            <a:lvl8pPr marL="3200036" indent="0">
              <a:buNone/>
              <a:defRPr sz="1600" b="1"/>
            </a:lvl8pPr>
            <a:lvl9pPr marL="3657184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7" y="1631156"/>
            <a:ext cx="4319586" cy="28308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1" name="Espace réservé du numéro de diapositive 2">
            <a:extLst>
              <a:ext uri="{FF2B5EF4-FFF2-40B4-BE49-F238E27FC236}">
                <a16:creationId xmlns:a16="http://schemas.microsoft.com/office/drawing/2014/main" id="{C6118B81-F54D-46C8-AE94-2D2963B2B4C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p.</a:t>
            </a:r>
            <a:fld id="{3164A48C-5A55-4ACD-8BDA-408285186C6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A26EA0E9-DD03-410C-9C27-BEE9556A836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331913" y="4686300"/>
            <a:ext cx="3141662" cy="268288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22022783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077085-6F5D-42FE-8788-6A1B8F63E233}"/>
              </a:ext>
            </a:extLst>
          </p:cNvPr>
          <p:cNvSpPr/>
          <p:nvPr/>
        </p:nvSpPr>
        <p:spPr>
          <a:xfrm>
            <a:off x="165100" y="180975"/>
            <a:ext cx="8816975" cy="42814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914296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EF03AAF1-1F47-43FE-94A7-B5577C73791F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ADE3187A-9321-4096-8246-78A1FFFECAAD}"/>
              </a:ext>
            </a:extLst>
          </p:cNvPr>
          <p:cNvSpPr txBox="1">
            <a:spLocks/>
          </p:cNvSpPr>
          <p:nvPr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/>
              <a:t>Ministère</a:t>
            </a:r>
            <a:br>
              <a:rPr lang="fr-FR" altLang="fr-FR" sz="1000" b="1"/>
            </a:br>
            <a:r>
              <a:rPr lang="fr-FR" altLang="fr-FR" sz="1000" b="1"/>
              <a:t>de la Justice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F8E85860-AD22-499F-859D-767D89738403}"/>
              </a:ext>
            </a:extLst>
          </p:cNvPr>
          <p:cNvCxnSpPr/>
          <p:nvPr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70624" y="1311610"/>
            <a:ext cx="6345675" cy="1260140"/>
          </a:xfrm>
        </p:spPr>
        <p:txBody>
          <a:bodyPr anchor="b">
            <a:normAutofit/>
          </a:bodyPr>
          <a:lstStyle>
            <a:lvl1pPr>
              <a:lnSpc>
                <a:spcPts val="4800"/>
              </a:lnSpc>
              <a:defRPr sz="48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0625" y="2796775"/>
            <a:ext cx="4950520" cy="540060"/>
          </a:xfrm>
        </p:spPr>
        <p:txBody>
          <a:bodyPr/>
          <a:lstStyle>
            <a:lvl1pPr marL="0" indent="0" algn="l">
              <a:buNone/>
              <a:defRPr sz="1400" b="1" i="0" cap="all" baseline="0">
                <a:solidFill>
                  <a:schemeClr val="tx1"/>
                </a:solidFill>
              </a:defRPr>
            </a:lvl1pPr>
            <a:lvl2pPr marL="457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10" name="Espace réservé du numéro de diapositive 2">
            <a:extLst>
              <a:ext uri="{FF2B5EF4-FFF2-40B4-BE49-F238E27FC236}">
                <a16:creationId xmlns:a16="http://schemas.microsoft.com/office/drawing/2014/main" id="{5040287D-7A5C-4460-8FAF-96E1D07612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/>
              <a:t>p.</a:t>
            </a:r>
            <a:fld id="{3164A48C-5A55-4ACD-8BDA-408285186C6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547DE2BB-56AD-4923-BAA6-95659D6F543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331913" y="4686300"/>
            <a:ext cx="3141662" cy="268288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1144033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5F4DE15-CAAC-453E-9D87-403DC217CA01}"/>
              </a:ext>
            </a:extLst>
          </p:cNvPr>
          <p:cNvSpPr/>
          <p:nvPr/>
        </p:nvSpPr>
        <p:spPr>
          <a:xfrm>
            <a:off x="1871664" y="180976"/>
            <a:ext cx="7110412" cy="37861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914273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 dirty="0"/>
          </a:p>
        </p:txBody>
      </p:sp>
      <p:pic>
        <p:nvPicPr>
          <p:cNvPr id="8" name="Image 6">
            <a:extLst>
              <a:ext uri="{FF2B5EF4-FFF2-40B4-BE49-F238E27FC236}">
                <a16:creationId xmlns:a16="http://schemas.microsoft.com/office/drawing/2014/main" id="{CA2E2809-BF03-43CF-AF17-1672A29DCE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63" y="-84138"/>
            <a:ext cx="1338262" cy="204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llipse 8">
            <a:extLst>
              <a:ext uri="{FF2B5EF4-FFF2-40B4-BE49-F238E27FC236}">
                <a16:creationId xmlns:a16="http://schemas.microsoft.com/office/drawing/2014/main" id="{1BD3F523-7F8A-4D99-9153-CC391FEAEB1A}"/>
              </a:ext>
            </a:extLst>
          </p:cNvPr>
          <p:cNvSpPr/>
          <p:nvPr/>
        </p:nvSpPr>
        <p:spPr>
          <a:xfrm>
            <a:off x="2006601" y="322264"/>
            <a:ext cx="539750" cy="53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409273-FA3E-4D8F-A318-E25FA1654BEF}"/>
              </a:ext>
            </a:extLst>
          </p:cNvPr>
          <p:cNvSpPr/>
          <p:nvPr/>
        </p:nvSpPr>
        <p:spPr>
          <a:xfrm>
            <a:off x="161925" y="3111501"/>
            <a:ext cx="3689350" cy="1844675"/>
          </a:xfrm>
          <a:prstGeom prst="rect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 dirty="0">
              <a:solidFill>
                <a:schemeClr val="tx1"/>
              </a:solidFill>
            </a:endParaRPr>
          </a:p>
        </p:txBody>
      </p:sp>
      <p:pic>
        <p:nvPicPr>
          <p:cNvPr id="11" name="Image 5">
            <a:extLst>
              <a:ext uri="{FF2B5EF4-FFF2-40B4-BE49-F238E27FC236}">
                <a16:creationId xmlns:a16="http://schemas.microsoft.com/office/drawing/2014/main" id="{D31BBB84-065C-4D61-9C7E-099171B955F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539" y="4210051"/>
            <a:ext cx="617537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0">
            <a:extLst>
              <a:ext uri="{FF2B5EF4-FFF2-40B4-BE49-F238E27FC236}">
                <a16:creationId xmlns:a16="http://schemas.microsoft.com/office/drawing/2014/main" id="{8FF4A3C9-7DA2-4B95-BB52-35C6A0D6E8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9226" y="4146551"/>
            <a:ext cx="124301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 dirty="0"/>
              <a:t>Retrouvez-nous sur </a:t>
            </a:r>
          </a:p>
          <a:p>
            <a:pPr eaLnBrk="1" hangingPunct="1">
              <a:lnSpc>
                <a:spcPts val="1200"/>
              </a:lnSpc>
            </a:pPr>
            <a:r>
              <a:rPr lang="fr-FR" altLang="fr-FR" sz="1000" dirty="0"/>
              <a:t>justice.gouv.fr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D987A414-F039-4271-9455-8704923C4150}"/>
              </a:ext>
            </a:extLst>
          </p:cNvPr>
          <p:cNvCxnSpPr/>
          <p:nvPr/>
        </p:nvCxnSpPr>
        <p:spPr>
          <a:xfrm>
            <a:off x="3959225" y="4102100"/>
            <a:ext cx="151288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76775" y="2571750"/>
            <a:ext cx="4950520" cy="540060"/>
          </a:xfrm>
        </p:spPr>
        <p:txBody>
          <a:bodyPr/>
          <a:lstStyle>
            <a:lvl1pPr marL="0" indent="0" algn="l">
              <a:buNone/>
              <a:defRPr sz="1400" b="1" i="0" cap="all" baseline="0">
                <a:solidFill>
                  <a:schemeClr val="bg1"/>
                </a:solidFill>
              </a:defRPr>
            </a:lvl1pPr>
            <a:lvl2pPr marL="4571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15" name="Espace réservé du texte 14" descr="xxx" title="xxx"/>
          <p:cNvSpPr>
            <a:spLocks noGrp="1"/>
          </p:cNvSpPr>
          <p:nvPr>
            <p:ph type="body" sz="quarter" idx="10" hasCustomPrompt="1"/>
          </p:nvPr>
        </p:nvSpPr>
        <p:spPr>
          <a:xfrm>
            <a:off x="2006601" y="322264"/>
            <a:ext cx="539750" cy="539297"/>
          </a:xfrm>
        </p:spPr>
        <p:txBody>
          <a:bodyPr bIns="36000" anchor="ctr"/>
          <a:lstStyle>
            <a:lvl1pPr marL="0" indent="0" algn="ctr">
              <a:buNone/>
              <a:defRPr sz="1700" spc="-20" baseline="0">
                <a:solidFill>
                  <a:schemeClr val="accent2"/>
                </a:solidFill>
                <a:latin typeface="+mj-lt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fr-FR" dirty="0"/>
              <a:t>SG</a:t>
            </a:r>
          </a:p>
        </p:txBody>
      </p:sp>
      <p:sp>
        <p:nvSpPr>
          <p:cNvPr id="16" name="Espace réservé du texte 14"/>
          <p:cNvSpPr>
            <a:spLocks noGrp="1"/>
          </p:cNvSpPr>
          <p:nvPr>
            <p:ph type="body" sz="quarter" idx="11" hasCustomPrompt="1"/>
          </p:nvPr>
        </p:nvSpPr>
        <p:spPr>
          <a:xfrm>
            <a:off x="2546774" y="321560"/>
            <a:ext cx="2025225" cy="540000"/>
          </a:xfrm>
        </p:spPr>
        <p:txBody>
          <a:bodyPr lIns="90000" anchor="ctr"/>
          <a:lstStyle>
            <a:lvl1pPr marL="0" indent="0" algn="l">
              <a:spcBef>
                <a:spcPts val="0"/>
              </a:spcBef>
              <a:buNone/>
              <a:defRPr sz="1050" b="1" baseline="0">
                <a:solidFill>
                  <a:schemeClr val="bg1"/>
                </a:solidFill>
                <a:latin typeface="+mn-lt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 hasCustomPrompt="1"/>
          </p:nvPr>
        </p:nvSpPr>
        <p:spPr>
          <a:xfrm>
            <a:off x="1871664" y="3201731"/>
            <a:ext cx="1979612" cy="765175"/>
          </a:xfrm>
        </p:spPr>
        <p:txBody>
          <a:bodyPr lIns="90000" tIns="90000" bIns="90000" anchor="b"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 marL="457189" indent="0">
              <a:buNone/>
              <a:defRPr sz="1200"/>
            </a:lvl2pPr>
            <a:lvl3pPr marL="914378" indent="0">
              <a:buNone/>
              <a:defRPr sz="1100"/>
            </a:lvl3pPr>
            <a:lvl4pPr marL="1371566" indent="0">
              <a:buNone/>
              <a:defRPr sz="1050"/>
            </a:lvl4pPr>
            <a:lvl5pPr marL="1828754" indent="0">
              <a:buNone/>
              <a:defRPr sz="1050"/>
            </a:lvl5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76774" y="1086586"/>
            <a:ext cx="6345675" cy="1260140"/>
          </a:xfrm>
        </p:spPr>
        <p:txBody>
          <a:bodyPr anchor="b">
            <a:normAutofit/>
          </a:bodyPr>
          <a:lstStyle>
            <a:lvl1pPr>
              <a:lnSpc>
                <a:spcPts val="4800"/>
              </a:lnSpc>
              <a:defRPr sz="48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1482387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16E95DEB-1B7D-4E9D-81E3-9E751DA2A6AD}"/>
              </a:ext>
            </a:extLst>
          </p:cNvPr>
          <p:cNvCxnSpPr/>
          <p:nvPr/>
        </p:nvCxnSpPr>
        <p:spPr>
          <a:xfrm>
            <a:off x="1331914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7D0E43-ECC0-44F4-B076-3E3C6259B057}"/>
              </a:ext>
            </a:extLst>
          </p:cNvPr>
          <p:cNvSpPr txBox="1">
            <a:spLocks/>
          </p:cNvSpPr>
          <p:nvPr/>
        </p:nvSpPr>
        <p:spPr bwMode="auto">
          <a:xfrm>
            <a:off x="180975" y="4692651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 dirty="0"/>
              <a:t>Ministère</a:t>
            </a:r>
            <a:br>
              <a:rPr lang="fr-FR" altLang="fr-FR" sz="1000" b="1" dirty="0"/>
            </a:br>
            <a:r>
              <a:rPr lang="fr-FR" altLang="fr-FR" sz="1000" b="1" dirty="0"/>
              <a:t>de la Justice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ABBD6935-292E-482B-A473-3FA7C9A56FE6}"/>
              </a:ext>
            </a:extLst>
          </p:cNvPr>
          <p:cNvCxnSpPr/>
          <p:nvPr/>
        </p:nvCxnSpPr>
        <p:spPr>
          <a:xfrm>
            <a:off x="179389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9B494B7B-CBAB-4145-9FDC-1B1E346C7864}"/>
              </a:ext>
            </a:extLst>
          </p:cNvPr>
          <p:cNvCxnSpPr/>
          <p:nvPr/>
        </p:nvCxnSpPr>
        <p:spPr>
          <a:xfrm>
            <a:off x="8515351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 marL="457189" indent="0">
              <a:buFontTx/>
              <a:buNone/>
              <a:defRPr sz="1400"/>
            </a:lvl2pPr>
            <a:lvl3pPr marL="914378" indent="0">
              <a:buFontTx/>
              <a:buNone/>
              <a:defRPr sz="1200"/>
            </a:lvl3pPr>
            <a:lvl4pPr marL="1371566" indent="0">
              <a:buFontTx/>
              <a:buNone/>
              <a:defRPr sz="1100"/>
            </a:lvl4pPr>
            <a:lvl5pPr marL="1828754" indent="0">
              <a:buFontTx/>
              <a:buNone/>
              <a:defRPr sz="1100"/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3B5A104B-2E94-4BBE-8872-A72274E35C0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dirty="0"/>
              <a:t>DPOS_SNUM_RôlesSquadAgile_V3</a:t>
            </a:r>
          </a:p>
        </p:txBody>
      </p:sp>
      <p:sp>
        <p:nvSpPr>
          <p:cNvPr id="10" name="Espace réservé du numéro de diapositive 2">
            <a:extLst>
              <a:ext uri="{FF2B5EF4-FFF2-40B4-BE49-F238E27FC236}">
                <a16:creationId xmlns:a16="http://schemas.microsoft.com/office/drawing/2014/main" id="{0E6BA5E8-D72F-466F-81A9-1463FE65065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15351" y="4686301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 dirty="0"/>
              <a:t>p.</a:t>
            </a:r>
            <a:fld id="{295D10C3-D4B2-4147-B209-9B0096DD3325}" type="slidenum">
              <a:rPr lang="fr-FR" altLang="fr-FR"/>
              <a:pPr/>
              <a:t>‹N°›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364145747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/ Sous-titre /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041551CA-F8B7-4BD7-B62C-FC6BCF9D2B85}"/>
              </a:ext>
            </a:extLst>
          </p:cNvPr>
          <p:cNvCxnSpPr/>
          <p:nvPr/>
        </p:nvCxnSpPr>
        <p:spPr>
          <a:xfrm>
            <a:off x="1331914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DC21D5B0-BB78-49A5-B4DE-0DEBB06B5059}"/>
              </a:ext>
            </a:extLst>
          </p:cNvPr>
          <p:cNvSpPr txBox="1">
            <a:spLocks/>
          </p:cNvSpPr>
          <p:nvPr/>
        </p:nvSpPr>
        <p:spPr bwMode="auto">
          <a:xfrm>
            <a:off x="180975" y="4692651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 dirty="0"/>
              <a:t>Ministère</a:t>
            </a:r>
            <a:br>
              <a:rPr lang="fr-FR" altLang="fr-FR" sz="1000" b="1" dirty="0"/>
            </a:br>
            <a:r>
              <a:rPr lang="fr-FR" altLang="fr-FR" sz="1000" b="1" dirty="0"/>
              <a:t>de la Justice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6D136CDB-307D-4832-8EFD-AC26A6E469BD}"/>
              </a:ext>
            </a:extLst>
          </p:cNvPr>
          <p:cNvCxnSpPr/>
          <p:nvPr/>
        </p:nvCxnSpPr>
        <p:spPr>
          <a:xfrm>
            <a:off x="179389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651AA989-D441-4D65-BA0F-CFFE0E503DE2}"/>
              </a:ext>
            </a:extLst>
          </p:cNvPr>
          <p:cNvCxnSpPr/>
          <p:nvPr/>
        </p:nvCxnSpPr>
        <p:spPr>
          <a:xfrm>
            <a:off x="8515351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636785" y="1200151"/>
            <a:ext cx="6327828" cy="326231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0" i="0"/>
            </a:lvl1pPr>
            <a:lvl2pPr marL="457189" indent="0">
              <a:buFontTx/>
              <a:buNone/>
              <a:defRPr sz="1400"/>
            </a:lvl2pPr>
            <a:lvl3pPr marL="914378" indent="0">
              <a:buFontTx/>
              <a:buNone/>
              <a:defRPr sz="1200"/>
            </a:lvl3pPr>
            <a:lvl4pPr marL="1371566" indent="0">
              <a:buFontTx/>
              <a:buNone/>
              <a:defRPr sz="1100"/>
            </a:lvl4pPr>
            <a:lvl5pPr marL="1828754" indent="0">
              <a:buFontTx/>
              <a:buNone/>
              <a:defRPr sz="1100"/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2" hasCustomPrompt="1"/>
          </p:nvPr>
        </p:nvSpPr>
        <p:spPr>
          <a:xfrm>
            <a:off x="180975" y="1200151"/>
            <a:ext cx="2365800" cy="326231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1"/>
            </a:lvl1pPr>
            <a:lvl2pPr marL="457189" indent="0">
              <a:buFontTx/>
              <a:buNone/>
              <a:defRPr/>
            </a:lvl2pPr>
            <a:lvl3pPr marL="914378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9AE79010-4221-425E-B726-669E5016986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dirty="0"/>
              <a:t>DPOS_SNUM_RôlesSquadAgile_V3</a:t>
            </a:r>
          </a:p>
        </p:txBody>
      </p:sp>
      <p:sp>
        <p:nvSpPr>
          <p:cNvPr id="12" name="Espace réservé du numéro de diapositive 2">
            <a:extLst>
              <a:ext uri="{FF2B5EF4-FFF2-40B4-BE49-F238E27FC236}">
                <a16:creationId xmlns:a16="http://schemas.microsoft.com/office/drawing/2014/main" id="{2A184E00-1AA3-4604-A970-18B1B63A39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515351" y="4686301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 dirty="0"/>
              <a:t>p.</a:t>
            </a:r>
            <a:fld id="{4850FA15-0893-419B-A29D-D7B398E16440}" type="slidenum">
              <a:rPr lang="fr-FR" altLang="fr-FR"/>
              <a:pPr/>
              <a:t>‹N°›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395229245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158F9803-E7F7-4C2D-88F4-ED49DDEDE7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976" y="4540251"/>
            <a:ext cx="1062038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 dirty="0"/>
              <a:t>———————————</a:t>
            </a:r>
          </a:p>
          <a:p>
            <a:pPr eaLnBrk="1" hangingPunct="1">
              <a:lnSpc>
                <a:spcPts val="1200"/>
              </a:lnSpc>
            </a:pPr>
            <a:r>
              <a:rPr lang="fr-FR" altLang="fr-FR" sz="1000" b="1" dirty="0"/>
              <a:t>Ministère </a:t>
            </a:r>
            <a:br>
              <a:rPr lang="fr-FR" altLang="fr-FR" sz="1000" b="1" dirty="0"/>
            </a:br>
            <a:r>
              <a:rPr lang="fr-FR" altLang="fr-FR" sz="1000" b="1" dirty="0"/>
              <a:t>de la Justice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3195C36A-D6AC-4FC3-8633-558EC56C9DA7}"/>
              </a:ext>
            </a:extLst>
          </p:cNvPr>
          <p:cNvCxnSpPr/>
          <p:nvPr/>
        </p:nvCxnSpPr>
        <p:spPr>
          <a:xfrm>
            <a:off x="1331914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179387" y="1188795"/>
            <a:ext cx="4293915" cy="327316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8" indent="0">
              <a:buNone/>
              <a:defRPr sz="1200"/>
            </a:lvl3pPr>
            <a:lvl4pPr marL="1371566" indent="0">
              <a:buNone/>
              <a:defRPr sz="1100"/>
            </a:lvl4pPr>
            <a:lvl5pPr marL="1828754" indent="0">
              <a:buNone/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648200" y="1188795"/>
            <a:ext cx="4316413" cy="3273166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8" indent="0">
              <a:buNone/>
              <a:defRPr sz="1200"/>
            </a:lvl3pPr>
            <a:lvl4pPr marL="1371566" indent="0">
              <a:buNone/>
              <a:defRPr sz="1100"/>
            </a:lvl4pPr>
            <a:lvl5pPr marL="1828754" indent="0">
              <a:buNone/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BF48D667-B58F-4324-918D-C755B9F558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dirty="0"/>
              <a:t>—————</a:t>
            </a:r>
          </a:p>
          <a:p>
            <a:r>
              <a:rPr lang="fr-FR" altLang="fr-FR" dirty="0"/>
              <a:t>p.</a:t>
            </a:r>
            <a:fld id="{09A358EC-82BB-4F5A-87B1-7A95F539D8CE}" type="slidenum">
              <a:rPr lang="fr-FR" altLang="fr-FR"/>
              <a:pPr/>
              <a:t>‹N°›</a:t>
            </a:fld>
            <a:endParaRPr lang="fr-FR" altLang="fr-FR" dirty="0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82FBE9B8-41B7-41B7-AF8C-D224F42A6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316077248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>
            <a:extLst>
              <a:ext uri="{FF2B5EF4-FFF2-40B4-BE49-F238E27FC236}">
                <a16:creationId xmlns:a16="http://schemas.microsoft.com/office/drawing/2014/main" id="{25E08DBC-413E-46E7-99A8-4606976B0C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976" y="4540251"/>
            <a:ext cx="1062038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 dirty="0"/>
              <a:t>———————————</a:t>
            </a:r>
          </a:p>
          <a:p>
            <a:pPr eaLnBrk="1" hangingPunct="1">
              <a:lnSpc>
                <a:spcPts val="1200"/>
              </a:lnSpc>
            </a:pPr>
            <a:r>
              <a:rPr lang="fr-FR" altLang="fr-FR" sz="1000" b="1" dirty="0"/>
              <a:t>Ministère </a:t>
            </a:r>
            <a:br>
              <a:rPr lang="fr-FR" altLang="fr-FR" sz="1000" b="1" dirty="0"/>
            </a:br>
            <a:r>
              <a:rPr lang="fr-FR" altLang="fr-FR" sz="1000" b="1" dirty="0"/>
              <a:t>de la Justice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E7B0749C-F381-4341-9B93-1DA8962A68F7}"/>
              </a:ext>
            </a:extLst>
          </p:cNvPr>
          <p:cNvCxnSpPr/>
          <p:nvPr/>
        </p:nvCxnSpPr>
        <p:spPr>
          <a:xfrm>
            <a:off x="1331914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0975" y="205979"/>
            <a:ext cx="8783638" cy="85725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180976" y="1151335"/>
            <a:ext cx="4292328" cy="479822"/>
          </a:xfrm>
        </p:spPr>
        <p:txBody>
          <a:bodyPr bIns="90000" anchor="b">
            <a:normAutofit/>
          </a:bodyPr>
          <a:lstStyle>
            <a:lvl1pPr marL="0" indent="0">
              <a:buNone/>
              <a:defRPr sz="1600" b="1"/>
            </a:lvl1pPr>
            <a:lvl2pPr marL="457136" indent="0">
              <a:buNone/>
              <a:defRPr sz="2000" b="1"/>
            </a:lvl2pPr>
            <a:lvl3pPr marL="914273" indent="0">
              <a:buNone/>
              <a:defRPr sz="1800" b="1"/>
            </a:lvl3pPr>
            <a:lvl4pPr marL="1371410" indent="0">
              <a:buNone/>
              <a:defRPr sz="1600" b="1"/>
            </a:lvl4pPr>
            <a:lvl5pPr marL="1828547" indent="0">
              <a:buNone/>
              <a:defRPr sz="1600" b="1"/>
            </a:lvl5pPr>
            <a:lvl6pPr marL="2285683" indent="0">
              <a:buNone/>
              <a:defRPr sz="1600" b="1"/>
            </a:lvl6pPr>
            <a:lvl7pPr marL="2742820" indent="0">
              <a:buNone/>
              <a:defRPr sz="1600" b="1"/>
            </a:lvl7pPr>
            <a:lvl8pPr marL="3199956" indent="0">
              <a:buNone/>
              <a:defRPr sz="1600" b="1"/>
            </a:lvl8pPr>
            <a:lvl9pPr marL="3657092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180976" y="1631157"/>
            <a:ext cx="4292328" cy="2830804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8" indent="0">
              <a:buNone/>
              <a:defRPr sz="1200"/>
            </a:lvl3pPr>
            <a:lvl4pPr marL="1371566" indent="0">
              <a:buNone/>
              <a:defRPr sz="1100"/>
            </a:lvl4pPr>
            <a:lvl5pPr marL="1828754" indent="0">
              <a:buNone/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7" y="1151335"/>
            <a:ext cx="4319586" cy="479822"/>
          </a:xfrm>
        </p:spPr>
        <p:txBody>
          <a:bodyPr bIns="90000" anchor="b">
            <a:normAutofit/>
          </a:bodyPr>
          <a:lstStyle>
            <a:lvl1pPr marL="0" indent="0">
              <a:buNone/>
              <a:defRPr sz="1600" b="1"/>
            </a:lvl1pPr>
            <a:lvl2pPr marL="457136" indent="0">
              <a:buNone/>
              <a:defRPr sz="2000" b="1"/>
            </a:lvl2pPr>
            <a:lvl3pPr marL="914273" indent="0">
              <a:buNone/>
              <a:defRPr sz="1800" b="1"/>
            </a:lvl3pPr>
            <a:lvl4pPr marL="1371410" indent="0">
              <a:buNone/>
              <a:defRPr sz="1600" b="1"/>
            </a:lvl4pPr>
            <a:lvl5pPr marL="1828547" indent="0">
              <a:buNone/>
              <a:defRPr sz="1600" b="1"/>
            </a:lvl5pPr>
            <a:lvl6pPr marL="2285683" indent="0">
              <a:buNone/>
              <a:defRPr sz="1600" b="1"/>
            </a:lvl6pPr>
            <a:lvl7pPr marL="2742820" indent="0">
              <a:buNone/>
              <a:defRPr sz="1600" b="1"/>
            </a:lvl7pPr>
            <a:lvl8pPr marL="3199956" indent="0">
              <a:buNone/>
              <a:defRPr sz="1600" b="1"/>
            </a:lvl8pPr>
            <a:lvl9pPr marL="3657092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7" y="1631157"/>
            <a:ext cx="4319586" cy="2830804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8" indent="0">
              <a:buNone/>
              <a:defRPr sz="1200"/>
            </a:lvl3pPr>
            <a:lvl4pPr marL="1371566" indent="0">
              <a:buNone/>
              <a:defRPr sz="1100"/>
            </a:lvl4pPr>
            <a:lvl5pPr marL="1828754" indent="0">
              <a:buNone/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Espace réservé du numéro de diapositive 2">
            <a:extLst>
              <a:ext uri="{FF2B5EF4-FFF2-40B4-BE49-F238E27FC236}">
                <a16:creationId xmlns:a16="http://schemas.microsoft.com/office/drawing/2014/main" id="{E4E30E15-A473-44A9-9747-9530097BAE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dirty="0"/>
              <a:t>—————</a:t>
            </a:r>
          </a:p>
          <a:p>
            <a:r>
              <a:rPr lang="fr-FR" altLang="fr-FR" dirty="0"/>
              <a:t>p.</a:t>
            </a:r>
            <a:fld id="{FEF6FCE3-B6B0-403F-B03E-007D1B069A90}" type="slidenum">
              <a:rPr lang="fr-FR" altLang="fr-FR"/>
              <a:pPr/>
              <a:t>‹N°›</a:t>
            </a:fld>
            <a:endParaRPr lang="fr-FR" altLang="fr-FR" dirty="0"/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6DEF9D95-BD46-4A76-B8F3-E31042010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945780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D0662A-C460-43BE-937B-C0626F185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3A0B786-5AE6-44A3-BA6B-FCEE2635A7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5F97C77-98FF-4770-B78B-301EEAA602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1307051-D5C0-493A-AD4B-706C3E59CF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A9F1A75-6FCC-427F-805A-2B6FA9744A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A04B501-A3B3-4649-B6BD-B5078B95C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533A173-3AB2-473C-8F7A-E45ADE18A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DPOS_SNUM_RôlesSquadAgile_V3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B58D036-E5BE-4614-9442-8439F5676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E7A0-0529-4C34-95B4-A2BEA2B76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42925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077085-6F5D-42FE-8788-6A1B8F63E233}"/>
              </a:ext>
            </a:extLst>
          </p:cNvPr>
          <p:cNvSpPr/>
          <p:nvPr/>
        </p:nvSpPr>
        <p:spPr>
          <a:xfrm>
            <a:off x="165101" y="180976"/>
            <a:ext cx="8816975" cy="42814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914273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 dirty="0"/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EF03AAF1-1F47-43FE-94A7-B5577C73791F}"/>
              </a:ext>
            </a:extLst>
          </p:cNvPr>
          <p:cNvCxnSpPr/>
          <p:nvPr/>
        </p:nvCxnSpPr>
        <p:spPr>
          <a:xfrm>
            <a:off x="1331914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ADE3187A-9321-4096-8246-78A1FFFECAAD}"/>
              </a:ext>
            </a:extLst>
          </p:cNvPr>
          <p:cNvSpPr txBox="1">
            <a:spLocks/>
          </p:cNvSpPr>
          <p:nvPr/>
        </p:nvSpPr>
        <p:spPr bwMode="auto">
          <a:xfrm>
            <a:off x="180975" y="4692651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fr-FR" altLang="fr-FR" sz="1000" b="1" dirty="0"/>
              <a:t>Ministère</a:t>
            </a:r>
            <a:br>
              <a:rPr lang="fr-FR" altLang="fr-FR" sz="1000" b="1" dirty="0"/>
            </a:br>
            <a:r>
              <a:rPr lang="fr-FR" altLang="fr-FR" sz="1000" b="1" dirty="0"/>
              <a:t>de la Justice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F8E85860-AD22-499F-859D-767D89738403}"/>
              </a:ext>
            </a:extLst>
          </p:cNvPr>
          <p:cNvCxnSpPr/>
          <p:nvPr/>
        </p:nvCxnSpPr>
        <p:spPr>
          <a:xfrm>
            <a:off x="179389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70625" y="1311610"/>
            <a:ext cx="6345675" cy="1260140"/>
          </a:xfrm>
        </p:spPr>
        <p:txBody>
          <a:bodyPr anchor="b">
            <a:normAutofit/>
          </a:bodyPr>
          <a:lstStyle>
            <a:lvl1pPr>
              <a:lnSpc>
                <a:spcPts val="4800"/>
              </a:lnSpc>
              <a:defRPr sz="48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0626" y="2796775"/>
            <a:ext cx="4950520" cy="540060"/>
          </a:xfrm>
        </p:spPr>
        <p:txBody>
          <a:bodyPr/>
          <a:lstStyle>
            <a:lvl1pPr marL="0" indent="0" algn="l">
              <a:buNone/>
              <a:defRPr sz="1400" b="1" i="0" cap="all" baseline="0">
                <a:solidFill>
                  <a:schemeClr val="tx1"/>
                </a:solidFill>
              </a:defRPr>
            </a:lvl1pPr>
            <a:lvl2pPr marL="4571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80F7E6F3-FCB1-4E04-B226-5F2B147EA3A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dirty="0"/>
              <a:t>DPOS_SNUM_RôlesSquadAgile_V3</a:t>
            </a:r>
          </a:p>
        </p:txBody>
      </p:sp>
      <p:sp>
        <p:nvSpPr>
          <p:cNvPr id="9" name="Espace réservé du numéro de diapositive 2">
            <a:extLst>
              <a:ext uri="{FF2B5EF4-FFF2-40B4-BE49-F238E27FC236}">
                <a16:creationId xmlns:a16="http://schemas.microsoft.com/office/drawing/2014/main" id="{F9E722A9-8E42-4CE4-9A90-BB9D52FAA3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dirty="0"/>
              <a:t>—————</a:t>
            </a:r>
          </a:p>
          <a:p>
            <a:r>
              <a:rPr lang="fr-FR" altLang="fr-FR" dirty="0"/>
              <a:t>p.</a:t>
            </a:r>
            <a:fld id="{1477492E-BA80-4658-8AD5-0841FBCAE859}" type="slidenum">
              <a:rPr lang="fr-FR" altLang="fr-FR"/>
              <a:pPr/>
              <a:t>‹N°›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31246481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47F52F6-2530-4C0C-8FB9-2F42909E4368}"/>
              </a:ext>
            </a:extLst>
          </p:cNvPr>
          <p:cNvSpPr/>
          <p:nvPr/>
        </p:nvSpPr>
        <p:spPr>
          <a:xfrm>
            <a:off x="1871663" y="180975"/>
            <a:ext cx="7110412" cy="37861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9142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pic>
        <p:nvPicPr>
          <p:cNvPr id="8" name="Image 6">
            <a:extLst>
              <a:ext uri="{FF2B5EF4-FFF2-40B4-BE49-F238E27FC236}">
                <a16:creationId xmlns:a16="http://schemas.microsoft.com/office/drawing/2014/main" id="{05A43265-0697-49DD-8F8E-27F70C1AB1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63" y="-84138"/>
            <a:ext cx="1338262" cy="204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llipse 8">
            <a:extLst>
              <a:ext uri="{FF2B5EF4-FFF2-40B4-BE49-F238E27FC236}">
                <a16:creationId xmlns:a16="http://schemas.microsoft.com/office/drawing/2014/main" id="{37EB6081-AF1D-4E7B-92A5-959B9077270C}"/>
              </a:ext>
            </a:extLst>
          </p:cNvPr>
          <p:cNvSpPr/>
          <p:nvPr/>
        </p:nvSpPr>
        <p:spPr>
          <a:xfrm>
            <a:off x="2006600" y="322263"/>
            <a:ext cx="539750" cy="53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5524ECD-1984-4863-9866-48DB69BE38CC}"/>
              </a:ext>
            </a:extLst>
          </p:cNvPr>
          <p:cNvSpPr/>
          <p:nvPr/>
        </p:nvSpPr>
        <p:spPr>
          <a:xfrm>
            <a:off x="161925" y="3111500"/>
            <a:ext cx="3689350" cy="1844675"/>
          </a:xfrm>
          <a:prstGeom prst="rect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11" name="Image 5">
            <a:extLst>
              <a:ext uri="{FF2B5EF4-FFF2-40B4-BE49-F238E27FC236}">
                <a16:creationId xmlns:a16="http://schemas.microsoft.com/office/drawing/2014/main" id="{59FDAE35-9FF3-43A9-892C-1BC875111D8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538" y="4210050"/>
            <a:ext cx="617537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0">
            <a:extLst>
              <a:ext uri="{FF2B5EF4-FFF2-40B4-BE49-F238E27FC236}">
                <a16:creationId xmlns:a16="http://schemas.microsoft.com/office/drawing/2014/main" id="{649397DA-484F-4538-954A-21F3C45C60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9225" y="4146550"/>
            <a:ext cx="124301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  <a:defRPr/>
            </a:pPr>
            <a:r>
              <a:rPr lang="fr-FR" altLang="fr-FR" sz="1000" b="1" dirty="0"/>
              <a:t>Retrouvez-nous sur </a:t>
            </a:r>
          </a:p>
          <a:p>
            <a:pPr eaLnBrk="1" hangingPunct="1">
              <a:lnSpc>
                <a:spcPts val="1200"/>
              </a:lnSpc>
              <a:defRPr/>
            </a:pPr>
            <a:r>
              <a:rPr lang="fr-FR" altLang="fr-FR" sz="1000" dirty="0"/>
              <a:t>justice.gouv.fr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6A45D37-6439-4251-A4FC-873CF687AC37}"/>
              </a:ext>
            </a:extLst>
          </p:cNvPr>
          <p:cNvCxnSpPr/>
          <p:nvPr/>
        </p:nvCxnSpPr>
        <p:spPr>
          <a:xfrm>
            <a:off x="3959225" y="4102100"/>
            <a:ext cx="151288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276775" y="2571750"/>
            <a:ext cx="4950520" cy="540060"/>
          </a:xfrm>
        </p:spPr>
        <p:txBody>
          <a:bodyPr/>
          <a:lstStyle>
            <a:lvl1pPr marL="0" indent="0" algn="l">
              <a:buNone/>
              <a:defRPr sz="1400" b="1" i="0" cap="all" baseline="0">
                <a:solidFill>
                  <a:schemeClr val="bg1"/>
                </a:solidFill>
              </a:defRPr>
            </a:lvl1pPr>
            <a:lvl2pPr marL="457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15" name="Espace réservé du texte 14" descr="xxx" title="xxx"/>
          <p:cNvSpPr>
            <a:spLocks noGrp="1"/>
          </p:cNvSpPr>
          <p:nvPr>
            <p:ph type="body" sz="quarter" idx="10" hasCustomPrompt="1"/>
          </p:nvPr>
        </p:nvSpPr>
        <p:spPr>
          <a:xfrm>
            <a:off x="2006600" y="322263"/>
            <a:ext cx="539750" cy="539297"/>
          </a:xfrm>
        </p:spPr>
        <p:txBody>
          <a:bodyPr bIns="36000" anchor="ctr"/>
          <a:lstStyle>
            <a:lvl1pPr marL="0" indent="0" algn="ctr">
              <a:buNone/>
              <a:defRPr sz="1700" spc="-20" baseline="0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16" name="Espace réservé du texte 14"/>
          <p:cNvSpPr>
            <a:spLocks noGrp="1"/>
          </p:cNvSpPr>
          <p:nvPr>
            <p:ph type="body" sz="quarter" idx="11" hasCustomPrompt="1"/>
          </p:nvPr>
        </p:nvSpPr>
        <p:spPr>
          <a:xfrm>
            <a:off x="2546774" y="321560"/>
            <a:ext cx="2025225" cy="540000"/>
          </a:xfrm>
        </p:spPr>
        <p:txBody>
          <a:bodyPr lIns="90000" anchor="ctr"/>
          <a:lstStyle>
            <a:lvl1pPr marL="0" indent="0" algn="l">
              <a:spcBef>
                <a:spcPts val="0"/>
              </a:spcBef>
              <a:buNone/>
              <a:defRPr sz="1050" b="1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 hasCustomPrompt="1"/>
          </p:nvPr>
        </p:nvSpPr>
        <p:spPr>
          <a:xfrm>
            <a:off x="1871663" y="3201730"/>
            <a:ext cx="1979612" cy="765175"/>
          </a:xfrm>
        </p:spPr>
        <p:txBody>
          <a:bodyPr lIns="90000" tIns="90000" bIns="90000" anchor="b"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2276774" y="1086585"/>
            <a:ext cx="6345675" cy="1260140"/>
          </a:xfrm>
        </p:spPr>
        <p:txBody>
          <a:bodyPr anchor="b">
            <a:normAutofit/>
          </a:bodyPr>
          <a:lstStyle>
            <a:lvl1pPr>
              <a:lnSpc>
                <a:spcPts val="4800"/>
              </a:lnSpc>
              <a:defRPr sz="48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6637514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B1EADDAF-4794-4101-A4BF-AED1D05BAFDA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E8D0811-E239-4741-91E6-2D34F62D2956}"/>
              </a:ext>
            </a:extLst>
          </p:cNvPr>
          <p:cNvSpPr txBox="1">
            <a:spLocks/>
          </p:cNvSpPr>
          <p:nvPr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  <a:defRPr/>
            </a:pPr>
            <a:r>
              <a:rPr lang="fr-FR" altLang="fr-FR" sz="1000" b="1" dirty="0"/>
              <a:t>Ministère</a:t>
            </a:r>
            <a:br>
              <a:rPr lang="fr-FR" altLang="fr-FR" sz="1000" b="1" dirty="0"/>
            </a:br>
            <a:r>
              <a:rPr lang="fr-FR" altLang="fr-FR" sz="1000" b="1" dirty="0"/>
              <a:t>de la Justice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9F582139-FD17-4A09-B335-C73811D1F240}"/>
              </a:ext>
            </a:extLst>
          </p:cNvPr>
          <p:cNvCxnSpPr/>
          <p:nvPr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A6DB847D-7A86-4B97-ADDB-FCFB1C24D4D0}"/>
              </a:ext>
            </a:extLst>
          </p:cNvPr>
          <p:cNvCxnSpPr/>
          <p:nvPr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 sz="14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100"/>
            </a:lvl4pPr>
            <a:lvl5pPr marL="1828800" indent="0">
              <a:buFontTx/>
              <a:buNone/>
              <a:defRPr sz="11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Titr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3579E6BE-413C-466F-B23E-A34548776BD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dirty="0"/>
              <a:t>DPOS_SNUM_RôlesSquadAgile_V3</a:t>
            </a:r>
          </a:p>
        </p:txBody>
      </p:sp>
      <p:sp>
        <p:nvSpPr>
          <p:cNvPr id="10" name="Espace réservé du numéro de diapositive 2">
            <a:extLst>
              <a:ext uri="{FF2B5EF4-FFF2-40B4-BE49-F238E27FC236}">
                <a16:creationId xmlns:a16="http://schemas.microsoft.com/office/drawing/2014/main" id="{26D4E04D-AEE0-405D-B081-3FE698698B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dirty="0"/>
              <a:t>p.</a:t>
            </a:r>
            <a:fld id="{4688E44B-643C-4DB5-8D31-9EFF3098693A}" type="slidenum">
              <a:rPr lang="fr-FR" altLang="fr-FR"/>
              <a:pPr>
                <a:defRPr/>
              </a:pPr>
              <a:t>‹N°›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13718220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/ Sous-titre /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C13DF028-457A-42D1-BAA8-B87AF21D00B5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5F423180-3F42-4BCB-8D0F-B8CC9AD768F0}"/>
              </a:ext>
            </a:extLst>
          </p:cNvPr>
          <p:cNvSpPr txBox="1">
            <a:spLocks/>
          </p:cNvSpPr>
          <p:nvPr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  <a:defRPr/>
            </a:pPr>
            <a:r>
              <a:rPr lang="fr-FR" altLang="fr-FR" sz="1000" b="1" dirty="0"/>
              <a:t>Ministère</a:t>
            </a:r>
            <a:br>
              <a:rPr lang="fr-FR" altLang="fr-FR" sz="1000" b="1" dirty="0"/>
            </a:br>
            <a:r>
              <a:rPr lang="fr-FR" altLang="fr-FR" sz="1000" b="1" dirty="0"/>
              <a:t>de la Justice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9A6FCBB7-6C4B-4375-8AAF-69EC2BF23521}"/>
              </a:ext>
            </a:extLst>
          </p:cNvPr>
          <p:cNvCxnSpPr/>
          <p:nvPr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747DDCAB-F14A-4B8E-BCC6-5E4071020239}"/>
              </a:ext>
            </a:extLst>
          </p:cNvPr>
          <p:cNvCxnSpPr/>
          <p:nvPr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636785" y="1200150"/>
            <a:ext cx="6327828" cy="326231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0" i="0"/>
            </a:lvl1pPr>
            <a:lvl2pPr marL="457200" indent="0">
              <a:buFontTx/>
              <a:buNone/>
              <a:defRPr sz="14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100"/>
            </a:lvl4pPr>
            <a:lvl5pPr marL="1828800" indent="0">
              <a:buFontTx/>
              <a:buNone/>
              <a:defRPr sz="11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Titr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2" hasCustomPrompt="1"/>
          </p:nvPr>
        </p:nvSpPr>
        <p:spPr>
          <a:xfrm>
            <a:off x="180975" y="1200150"/>
            <a:ext cx="2365800" cy="326231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1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0AD62EA7-31AC-4ADD-9EBF-EFB64432EA6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dirty="0"/>
              <a:t>DPOS_SNUM_RôlesSquadAgile_V3</a:t>
            </a:r>
          </a:p>
        </p:txBody>
      </p:sp>
      <p:sp>
        <p:nvSpPr>
          <p:cNvPr id="12" name="Espace réservé du numéro de diapositive 2">
            <a:extLst>
              <a:ext uri="{FF2B5EF4-FFF2-40B4-BE49-F238E27FC236}">
                <a16:creationId xmlns:a16="http://schemas.microsoft.com/office/drawing/2014/main" id="{0E05BA96-4AE3-43F2-B071-C3F978BD6DB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dirty="0"/>
              <a:t>p.</a:t>
            </a:r>
            <a:fld id="{D852AF7B-60A3-4984-8486-5E49FF31B185}" type="slidenum">
              <a:rPr lang="fr-FR" altLang="fr-FR"/>
              <a:pPr>
                <a:defRPr/>
              </a:pPr>
              <a:t>‹N°›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367210758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03EB5A10-679A-4103-9F0A-B419300214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975" y="4540250"/>
            <a:ext cx="1062038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  <a:defRPr/>
            </a:pPr>
            <a:r>
              <a:rPr lang="fr-FR" altLang="fr-FR" sz="1000" b="1" dirty="0"/>
              <a:t>———————————</a:t>
            </a:r>
          </a:p>
          <a:p>
            <a:pPr eaLnBrk="1" hangingPunct="1">
              <a:lnSpc>
                <a:spcPts val="1200"/>
              </a:lnSpc>
              <a:defRPr/>
            </a:pPr>
            <a:r>
              <a:rPr lang="fr-FR" altLang="fr-FR" sz="1000" b="1" dirty="0"/>
              <a:t>Ministère </a:t>
            </a:r>
            <a:br>
              <a:rPr lang="fr-FR" altLang="fr-FR" sz="1000" b="1" dirty="0"/>
            </a:br>
            <a:r>
              <a:rPr lang="fr-FR" altLang="fr-FR" sz="1000" b="1" dirty="0"/>
              <a:t>de la Justice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EBAE17DD-F13F-4F55-B1E4-855283AEAF31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179387" y="1188794"/>
            <a:ext cx="4293915" cy="327316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648199" y="1188794"/>
            <a:ext cx="4316413" cy="327316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189C7308-0537-4656-9FCD-F68A490478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dirty="0"/>
              <a:t>—————</a:t>
            </a:r>
          </a:p>
          <a:p>
            <a:pPr>
              <a:defRPr/>
            </a:pPr>
            <a:r>
              <a:rPr lang="fr-FR" altLang="fr-FR" dirty="0"/>
              <a:t>p.</a:t>
            </a:r>
            <a:fld id="{47838FE8-0354-4D53-B3AF-207C6070D877}" type="slidenum">
              <a:rPr lang="fr-FR" altLang="fr-FR"/>
              <a:pPr>
                <a:defRPr/>
              </a:pPr>
              <a:t>‹N°›</a:t>
            </a:fld>
            <a:endParaRPr lang="fr-FR" altLang="fr-FR" dirty="0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40D13450-CE22-47F0-A188-F686C516D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402805219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>
            <a:extLst>
              <a:ext uri="{FF2B5EF4-FFF2-40B4-BE49-F238E27FC236}">
                <a16:creationId xmlns:a16="http://schemas.microsoft.com/office/drawing/2014/main" id="{9DAB0113-51CD-4113-BBC5-BA8026BA86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975" y="4540250"/>
            <a:ext cx="1062038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  <a:defRPr/>
            </a:pPr>
            <a:r>
              <a:rPr lang="fr-FR" altLang="fr-FR" sz="1000" b="1" dirty="0"/>
              <a:t>———————————</a:t>
            </a:r>
          </a:p>
          <a:p>
            <a:pPr eaLnBrk="1" hangingPunct="1">
              <a:lnSpc>
                <a:spcPts val="1200"/>
              </a:lnSpc>
              <a:defRPr/>
            </a:pPr>
            <a:r>
              <a:rPr lang="fr-FR" altLang="fr-FR" sz="1000" b="1" dirty="0"/>
              <a:t>Ministère </a:t>
            </a:r>
            <a:br>
              <a:rPr lang="fr-FR" altLang="fr-FR" sz="1000" b="1" dirty="0"/>
            </a:br>
            <a:r>
              <a:rPr lang="fr-FR" altLang="fr-FR" sz="1000" b="1" dirty="0"/>
              <a:t>de la Justice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E509369A-9B13-4E2F-80B7-B0A18E775017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975" y="205979"/>
            <a:ext cx="8783638" cy="85725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180976" y="1151335"/>
            <a:ext cx="4292328" cy="479822"/>
          </a:xfrm>
        </p:spPr>
        <p:txBody>
          <a:bodyPr bIns="90000" anchor="b">
            <a:normAutofit/>
          </a:bodyPr>
          <a:lstStyle>
            <a:lvl1pPr marL="0" indent="0">
              <a:buNone/>
              <a:defRPr sz="1600" b="1"/>
            </a:lvl1pPr>
            <a:lvl2pPr marL="457148" indent="0">
              <a:buNone/>
              <a:defRPr sz="2000" b="1"/>
            </a:lvl2pPr>
            <a:lvl3pPr marL="914296" indent="0">
              <a:buNone/>
              <a:defRPr sz="1800" b="1"/>
            </a:lvl3pPr>
            <a:lvl4pPr marL="1371444" indent="0">
              <a:buNone/>
              <a:defRPr sz="1600" b="1"/>
            </a:lvl4pPr>
            <a:lvl5pPr marL="1828592" indent="0">
              <a:buNone/>
              <a:defRPr sz="1600" b="1"/>
            </a:lvl5pPr>
            <a:lvl6pPr marL="2285740" indent="0">
              <a:buNone/>
              <a:defRPr sz="1600" b="1"/>
            </a:lvl6pPr>
            <a:lvl7pPr marL="2742888" indent="0">
              <a:buNone/>
              <a:defRPr sz="1600" b="1"/>
            </a:lvl7pPr>
            <a:lvl8pPr marL="3200036" indent="0">
              <a:buNone/>
              <a:defRPr sz="1600" b="1"/>
            </a:lvl8pPr>
            <a:lvl9pPr marL="3657184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180976" y="1631156"/>
            <a:ext cx="4292328" cy="28308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7" y="1151335"/>
            <a:ext cx="4319586" cy="479822"/>
          </a:xfrm>
        </p:spPr>
        <p:txBody>
          <a:bodyPr bIns="90000" anchor="b">
            <a:normAutofit/>
          </a:bodyPr>
          <a:lstStyle>
            <a:lvl1pPr marL="0" indent="0">
              <a:buNone/>
              <a:defRPr sz="1600" b="1"/>
            </a:lvl1pPr>
            <a:lvl2pPr marL="457148" indent="0">
              <a:buNone/>
              <a:defRPr sz="2000" b="1"/>
            </a:lvl2pPr>
            <a:lvl3pPr marL="914296" indent="0">
              <a:buNone/>
              <a:defRPr sz="1800" b="1"/>
            </a:lvl3pPr>
            <a:lvl4pPr marL="1371444" indent="0">
              <a:buNone/>
              <a:defRPr sz="1600" b="1"/>
            </a:lvl4pPr>
            <a:lvl5pPr marL="1828592" indent="0">
              <a:buNone/>
              <a:defRPr sz="1600" b="1"/>
            </a:lvl5pPr>
            <a:lvl6pPr marL="2285740" indent="0">
              <a:buNone/>
              <a:defRPr sz="1600" b="1"/>
            </a:lvl6pPr>
            <a:lvl7pPr marL="2742888" indent="0">
              <a:buNone/>
              <a:defRPr sz="1600" b="1"/>
            </a:lvl7pPr>
            <a:lvl8pPr marL="3200036" indent="0">
              <a:buNone/>
              <a:defRPr sz="1600" b="1"/>
            </a:lvl8pPr>
            <a:lvl9pPr marL="3657184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7" y="1631156"/>
            <a:ext cx="4319586" cy="28308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Espace réservé du numéro de diapositive 2">
            <a:extLst>
              <a:ext uri="{FF2B5EF4-FFF2-40B4-BE49-F238E27FC236}">
                <a16:creationId xmlns:a16="http://schemas.microsoft.com/office/drawing/2014/main" id="{258446B2-3D7A-482A-9E72-C7270047C1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dirty="0"/>
              <a:t>—————</a:t>
            </a:r>
          </a:p>
          <a:p>
            <a:pPr>
              <a:defRPr/>
            </a:pPr>
            <a:r>
              <a:rPr lang="fr-FR" altLang="fr-FR" dirty="0"/>
              <a:t>p.</a:t>
            </a:r>
            <a:fld id="{11A9AC8E-85DE-499F-9DC5-040D8449C7A0}" type="slidenum">
              <a:rPr lang="fr-FR" altLang="fr-FR"/>
              <a:pPr>
                <a:defRPr/>
              </a:pPr>
              <a:t>‹N°›</a:t>
            </a:fld>
            <a:endParaRPr lang="fr-FR" altLang="fr-FR" dirty="0"/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0EABBCF3-B4DD-4DF5-9D5C-CD8054D58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84344062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B6F5870-C0EF-4847-AF85-A6A4602B3B26}"/>
              </a:ext>
            </a:extLst>
          </p:cNvPr>
          <p:cNvSpPr/>
          <p:nvPr/>
        </p:nvSpPr>
        <p:spPr>
          <a:xfrm>
            <a:off x="165100" y="180975"/>
            <a:ext cx="8816975" cy="42814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9142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0347A4DE-8527-4FF1-9284-DFDB0FE533D4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27107640-6D04-4AD6-8F05-22291283F911}"/>
              </a:ext>
            </a:extLst>
          </p:cNvPr>
          <p:cNvSpPr txBox="1">
            <a:spLocks/>
          </p:cNvSpPr>
          <p:nvPr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  <a:defRPr/>
            </a:pPr>
            <a:r>
              <a:rPr lang="fr-FR" altLang="fr-FR" sz="1000" b="1" dirty="0"/>
              <a:t>Ministère</a:t>
            </a:r>
            <a:br>
              <a:rPr lang="fr-FR" altLang="fr-FR" sz="1000" b="1" dirty="0"/>
            </a:br>
            <a:r>
              <a:rPr lang="fr-FR" altLang="fr-FR" sz="1000" b="1" dirty="0"/>
              <a:t>de la Justice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F41B1AB6-78CF-4FF9-8767-8B3DB578F8B0}"/>
              </a:ext>
            </a:extLst>
          </p:cNvPr>
          <p:cNvCxnSpPr/>
          <p:nvPr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70624" y="1311610"/>
            <a:ext cx="6345675" cy="1260140"/>
          </a:xfrm>
        </p:spPr>
        <p:txBody>
          <a:bodyPr anchor="b">
            <a:normAutofit/>
          </a:bodyPr>
          <a:lstStyle>
            <a:lvl1pPr>
              <a:lnSpc>
                <a:spcPts val="4800"/>
              </a:lnSpc>
              <a:defRPr sz="48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570625" y="2796775"/>
            <a:ext cx="4950520" cy="540060"/>
          </a:xfrm>
        </p:spPr>
        <p:txBody>
          <a:bodyPr/>
          <a:lstStyle>
            <a:lvl1pPr marL="0" indent="0" algn="l">
              <a:buNone/>
              <a:defRPr sz="1400" b="1" i="0" cap="all" baseline="0">
                <a:solidFill>
                  <a:schemeClr val="tx1"/>
                </a:solidFill>
              </a:defRPr>
            </a:lvl1pPr>
            <a:lvl2pPr marL="457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2994677A-FD21-4F0F-BA3C-DCD3913B33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dirty="0"/>
              <a:t>DPOS_SNUM_RôlesSquadAgile_V3</a:t>
            </a:r>
          </a:p>
        </p:txBody>
      </p:sp>
      <p:sp>
        <p:nvSpPr>
          <p:cNvPr id="9" name="Espace réservé du numéro de diapositive 2">
            <a:extLst>
              <a:ext uri="{FF2B5EF4-FFF2-40B4-BE49-F238E27FC236}">
                <a16:creationId xmlns:a16="http://schemas.microsoft.com/office/drawing/2014/main" id="{FD645D92-88E5-449B-BC9E-7B03EFCC4A3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dirty="0"/>
              <a:t>—————</a:t>
            </a:r>
          </a:p>
          <a:p>
            <a:pPr>
              <a:defRPr/>
            </a:pPr>
            <a:r>
              <a:rPr lang="fr-FR" altLang="fr-FR" dirty="0"/>
              <a:t>p.</a:t>
            </a:r>
            <a:fld id="{583A1B3D-A016-48A0-98F3-ABC039D7C785}" type="slidenum">
              <a:rPr lang="fr-FR" altLang="fr-FR"/>
              <a:pPr>
                <a:defRPr/>
              </a:pPr>
              <a:t>‹N°›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362379566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 hidden="1">
            <a:extLst>
              <a:ext uri="{FF2B5EF4-FFF2-40B4-BE49-F238E27FC236}">
                <a16:creationId xmlns:a16="http://schemas.microsoft.com/office/drawing/2014/main" id="{7807484F-8959-49C7-B1AE-BA14C762DB13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19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11" name="Diapositive think-cell" r:id="rId5" imgW="360" imgH="360" progId="TCLayout.ActiveDocument.1">
                  <p:embed/>
                </p:oleObj>
              </mc:Choice>
              <mc:Fallback>
                <p:oleObj name="Diapositive think-cell" r:id="rId5" imgW="360" imgH="360" progId="TCLayout.ActiveDocument.1">
                  <p:embed/>
                  <p:pic>
                    <p:nvPicPr>
                      <p:cNvPr id="4" name="Object 4" hidden="1">
                        <a:extLst>
                          <a:ext uri="{FF2B5EF4-FFF2-40B4-BE49-F238E27FC236}">
                            <a16:creationId xmlns:a16="http://schemas.microsoft.com/office/drawing/2014/main" id="{7807484F-8959-49C7-B1AE-BA14C762DB1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19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5" hidden="1">
            <a:extLst>
              <a:ext uri="{FF2B5EF4-FFF2-40B4-BE49-F238E27FC236}">
                <a16:creationId xmlns:a16="http://schemas.microsoft.com/office/drawing/2014/main" id="{90697E54-4DA3-4D23-91FC-AFA0AFD48071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8688388" y="5119688"/>
            <a:ext cx="174625" cy="100012"/>
          </a:xfrm>
          <a:prstGeom prst="flowChartProcess">
            <a:avLst/>
          </a:prstGeom>
        </p:spPr>
        <p:txBody>
          <a:bodyPr wrap="none" lIns="0" tIns="0" rIns="0" bIns="0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75" dirty="0">
                <a:solidFill>
                  <a:srgbClr val="000000"/>
                </a:solidFill>
                <a:latin typeface="Arial"/>
              </a:rPr>
              <a:t>‹#›</a:t>
            </a: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675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FD815010-2067-4648-AFBD-F547C0419927}"/>
              </a:ext>
            </a:extLst>
          </p:cNvPr>
          <p:cNvSpPr txBox="1">
            <a:spLocks/>
          </p:cNvSpPr>
          <p:nvPr userDrawn="1"/>
        </p:nvSpPr>
        <p:spPr>
          <a:xfrm>
            <a:off x="8688388" y="5119688"/>
            <a:ext cx="174625" cy="100012"/>
          </a:xfrm>
          <a:prstGeom prst="flowChartProcess">
            <a:avLst/>
          </a:prstGeom>
        </p:spPr>
        <p:txBody>
          <a:bodyPr wrap="none" lIns="0" tIns="0" rIns="0" bIns="0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75" dirty="0">
                <a:solidFill>
                  <a:srgbClr val="000000"/>
                </a:solidFill>
                <a:latin typeface="Arial"/>
              </a:rPr>
              <a:t>‹#›</a:t>
            </a: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675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201500"/>
            <a:ext cx="8229600" cy="3442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05984614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89B94FA-AE71-4840-BFA0-D445287194F6}"/>
              </a:ext>
            </a:extLst>
          </p:cNvPr>
          <p:cNvSpPr/>
          <p:nvPr/>
        </p:nvSpPr>
        <p:spPr>
          <a:xfrm>
            <a:off x="1871663" y="180975"/>
            <a:ext cx="7110412" cy="37861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9142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pic>
        <p:nvPicPr>
          <p:cNvPr id="8" name="Image 6">
            <a:extLst>
              <a:ext uri="{FF2B5EF4-FFF2-40B4-BE49-F238E27FC236}">
                <a16:creationId xmlns:a16="http://schemas.microsoft.com/office/drawing/2014/main" id="{E79F4834-2274-478E-BB54-BD4C66B616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63" y="-84138"/>
            <a:ext cx="1338262" cy="204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llipse 8">
            <a:extLst>
              <a:ext uri="{FF2B5EF4-FFF2-40B4-BE49-F238E27FC236}">
                <a16:creationId xmlns:a16="http://schemas.microsoft.com/office/drawing/2014/main" id="{4EB4C953-33EC-4F56-AEFE-0943E51FB35C}"/>
              </a:ext>
            </a:extLst>
          </p:cNvPr>
          <p:cNvSpPr/>
          <p:nvPr/>
        </p:nvSpPr>
        <p:spPr>
          <a:xfrm>
            <a:off x="2006600" y="322263"/>
            <a:ext cx="539750" cy="53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A2E559F-0F37-470A-9790-A1961C088075}"/>
              </a:ext>
            </a:extLst>
          </p:cNvPr>
          <p:cNvSpPr/>
          <p:nvPr/>
        </p:nvSpPr>
        <p:spPr>
          <a:xfrm>
            <a:off x="161925" y="3111500"/>
            <a:ext cx="3689350" cy="1844675"/>
          </a:xfrm>
          <a:prstGeom prst="rect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11" name="Image 5">
            <a:extLst>
              <a:ext uri="{FF2B5EF4-FFF2-40B4-BE49-F238E27FC236}">
                <a16:creationId xmlns:a16="http://schemas.microsoft.com/office/drawing/2014/main" id="{BE9A66C9-5412-49B3-8550-47797ED4C98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538" y="4210050"/>
            <a:ext cx="617537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0">
            <a:extLst>
              <a:ext uri="{FF2B5EF4-FFF2-40B4-BE49-F238E27FC236}">
                <a16:creationId xmlns:a16="http://schemas.microsoft.com/office/drawing/2014/main" id="{0E3204A3-03A2-462C-A09C-11BDF16D65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9225" y="4146550"/>
            <a:ext cx="124301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  <a:defRPr/>
            </a:pPr>
            <a:r>
              <a:rPr lang="fr-FR" altLang="fr-FR" sz="1000" b="1" dirty="0"/>
              <a:t>Retrouvez-nous sur </a:t>
            </a:r>
          </a:p>
          <a:p>
            <a:pPr eaLnBrk="1" hangingPunct="1">
              <a:lnSpc>
                <a:spcPts val="1200"/>
              </a:lnSpc>
              <a:defRPr/>
            </a:pPr>
            <a:r>
              <a:rPr lang="fr-FR" altLang="fr-FR" sz="1000" dirty="0"/>
              <a:t>justice.gouv.fr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2CADA95F-3770-4D90-BFCF-1B6EF201EE8A}"/>
              </a:ext>
            </a:extLst>
          </p:cNvPr>
          <p:cNvCxnSpPr/>
          <p:nvPr/>
        </p:nvCxnSpPr>
        <p:spPr>
          <a:xfrm>
            <a:off x="3959225" y="4102100"/>
            <a:ext cx="151288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276775" y="2571750"/>
            <a:ext cx="4950520" cy="540060"/>
          </a:xfrm>
        </p:spPr>
        <p:txBody>
          <a:bodyPr/>
          <a:lstStyle>
            <a:lvl1pPr marL="0" indent="0" algn="l">
              <a:buNone/>
              <a:defRPr sz="1400" b="1" i="0" cap="all" baseline="0">
                <a:solidFill>
                  <a:schemeClr val="bg1"/>
                </a:solidFill>
              </a:defRPr>
            </a:lvl1pPr>
            <a:lvl2pPr marL="457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15" name="Espace réservé du texte 14" descr="xxx" title="xxx"/>
          <p:cNvSpPr>
            <a:spLocks noGrp="1"/>
          </p:cNvSpPr>
          <p:nvPr>
            <p:ph type="body" sz="quarter" idx="10" hasCustomPrompt="1"/>
          </p:nvPr>
        </p:nvSpPr>
        <p:spPr>
          <a:xfrm>
            <a:off x="2006600" y="322263"/>
            <a:ext cx="539750" cy="539297"/>
          </a:xfrm>
        </p:spPr>
        <p:txBody>
          <a:bodyPr bIns="36000" anchor="ctr"/>
          <a:lstStyle>
            <a:lvl1pPr marL="0" indent="0" algn="ctr">
              <a:buNone/>
              <a:defRPr sz="1700" spc="-20" baseline="0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16" name="Espace réservé du texte 14"/>
          <p:cNvSpPr>
            <a:spLocks noGrp="1"/>
          </p:cNvSpPr>
          <p:nvPr>
            <p:ph type="body" sz="quarter" idx="11" hasCustomPrompt="1"/>
          </p:nvPr>
        </p:nvSpPr>
        <p:spPr>
          <a:xfrm>
            <a:off x="2546774" y="321560"/>
            <a:ext cx="2025225" cy="540000"/>
          </a:xfrm>
        </p:spPr>
        <p:txBody>
          <a:bodyPr lIns="90000" anchor="ctr"/>
          <a:lstStyle>
            <a:lvl1pPr marL="0" indent="0" algn="l">
              <a:spcBef>
                <a:spcPts val="0"/>
              </a:spcBef>
              <a:buNone/>
              <a:defRPr sz="1050" b="1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 hasCustomPrompt="1"/>
          </p:nvPr>
        </p:nvSpPr>
        <p:spPr>
          <a:xfrm>
            <a:off x="1871663" y="3201730"/>
            <a:ext cx="1979612" cy="765175"/>
          </a:xfrm>
        </p:spPr>
        <p:txBody>
          <a:bodyPr lIns="90000" tIns="90000" bIns="90000" anchor="b"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2276774" y="1086585"/>
            <a:ext cx="6345675" cy="1260140"/>
          </a:xfrm>
        </p:spPr>
        <p:txBody>
          <a:bodyPr anchor="b">
            <a:normAutofit/>
          </a:bodyPr>
          <a:lstStyle>
            <a:lvl1pPr>
              <a:lnSpc>
                <a:spcPts val="4800"/>
              </a:lnSpc>
              <a:defRPr sz="48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86688524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31317676-AFBB-46BB-B885-F2D7127D895E}"/>
              </a:ext>
            </a:extLst>
          </p:cNvPr>
          <p:cNvSpPr txBox="1">
            <a:spLocks/>
          </p:cNvSpPr>
          <p:nvPr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  <a:defRPr/>
            </a:pPr>
            <a:endParaRPr lang="fr-FR" altLang="fr-FR" sz="1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 sz="14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100"/>
            </a:lvl4pPr>
            <a:lvl5pPr marL="1828800" indent="0">
              <a:buFontTx/>
              <a:buNone/>
              <a:defRPr sz="11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Titr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597416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EEB837-F561-4AB7-9F0C-70E4E065B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43F51E5-C750-4916-9DE8-D31066601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BDCBF31-BFEC-42EC-AD4A-D2128102C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DPOS_SNUM_RôlesSquadAgile_V3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B9C0E3E-EB37-4F44-9AB1-761C35715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E7A0-0529-4C34-95B4-A2BEA2B76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560754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/ Sous-titre /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2E51DCC1-4C03-4ABB-ABC6-3AC87D119E34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6B07622E-BB1E-4162-86CE-773EA2218F43}"/>
              </a:ext>
            </a:extLst>
          </p:cNvPr>
          <p:cNvSpPr txBox="1">
            <a:spLocks/>
          </p:cNvSpPr>
          <p:nvPr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  <a:defRPr/>
            </a:pPr>
            <a:r>
              <a:rPr lang="fr-FR" altLang="fr-FR" sz="1000" b="1" dirty="0"/>
              <a:t>Ministère</a:t>
            </a:r>
            <a:br>
              <a:rPr lang="fr-FR" altLang="fr-FR" sz="1000" b="1" dirty="0"/>
            </a:br>
            <a:r>
              <a:rPr lang="fr-FR" altLang="fr-FR" sz="1000" b="1" dirty="0"/>
              <a:t>de la Justice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C6D92515-1C9C-4527-8569-B5ED22E37D4B}"/>
              </a:ext>
            </a:extLst>
          </p:cNvPr>
          <p:cNvCxnSpPr/>
          <p:nvPr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AA2ED84F-EC9D-430C-BB9A-162F56A98648}"/>
              </a:ext>
            </a:extLst>
          </p:cNvPr>
          <p:cNvCxnSpPr/>
          <p:nvPr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636785" y="1200150"/>
            <a:ext cx="6327828" cy="326231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0" i="0"/>
            </a:lvl1pPr>
            <a:lvl2pPr marL="457200" indent="0">
              <a:buFontTx/>
              <a:buNone/>
              <a:defRPr sz="14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100"/>
            </a:lvl4pPr>
            <a:lvl5pPr marL="1828800" indent="0">
              <a:buFontTx/>
              <a:buNone/>
              <a:defRPr sz="11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Titr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2" hasCustomPrompt="1"/>
          </p:nvPr>
        </p:nvSpPr>
        <p:spPr>
          <a:xfrm>
            <a:off x="180975" y="1200150"/>
            <a:ext cx="2365800" cy="326231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1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DBA1EE27-81EF-4EBB-A822-8C40BDFFEC9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dirty="0"/>
              <a:t>DPOS_SNUM_RôlesSquadAgile_V3</a:t>
            </a:r>
          </a:p>
        </p:txBody>
      </p:sp>
      <p:sp>
        <p:nvSpPr>
          <p:cNvPr id="12" name="Espace réservé du numéro de diapositive 2">
            <a:extLst>
              <a:ext uri="{FF2B5EF4-FFF2-40B4-BE49-F238E27FC236}">
                <a16:creationId xmlns:a16="http://schemas.microsoft.com/office/drawing/2014/main" id="{B4212E78-0784-4868-A7E6-7E64793A495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515350" y="4686300"/>
            <a:ext cx="449263" cy="1397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dirty="0"/>
              <a:t>p.</a:t>
            </a:r>
            <a:fld id="{EB203451-4BB5-434B-92AC-1BCB30B3150D}" type="slidenum">
              <a:rPr lang="fr-FR" altLang="fr-FR"/>
              <a:pPr>
                <a:defRPr/>
              </a:pPr>
              <a:t>‹N°›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137514043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5FFF95ED-FE7D-413A-95BA-0DFF1E7683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975" y="4540250"/>
            <a:ext cx="1062038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  <a:defRPr/>
            </a:pPr>
            <a:r>
              <a:rPr lang="fr-FR" altLang="fr-FR" sz="1000" b="1" dirty="0"/>
              <a:t>———————————</a:t>
            </a:r>
          </a:p>
          <a:p>
            <a:pPr eaLnBrk="1" hangingPunct="1">
              <a:lnSpc>
                <a:spcPts val="1200"/>
              </a:lnSpc>
              <a:defRPr/>
            </a:pPr>
            <a:r>
              <a:rPr lang="fr-FR" altLang="fr-FR" sz="1000" b="1" dirty="0"/>
              <a:t>Ministère </a:t>
            </a:r>
            <a:br>
              <a:rPr lang="fr-FR" altLang="fr-FR" sz="1000" b="1" dirty="0"/>
            </a:br>
            <a:r>
              <a:rPr lang="fr-FR" altLang="fr-FR" sz="1000" b="1" dirty="0"/>
              <a:t>de la Justice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B7156172-600F-483E-82E1-C9E14D00521C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179387" y="1188794"/>
            <a:ext cx="4293915" cy="327316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648199" y="1188794"/>
            <a:ext cx="4316413" cy="327316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4EE3C28A-69D9-478B-99ED-084355DE40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dirty="0"/>
              <a:t>—————</a:t>
            </a:r>
          </a:p>
          <a:p>
            <a:pPr>
              <a:defRPr/>
            </a:pPr>
            <a:r>
              <a:rPr lang="fr-FR" altLang="fr-FR" dirty="0"/>
              <a:t>p.</a:t>
            </a:r>
            <a:fld id="{23746435-7113-4346-822F-369A04B70A6F}" type="slidenum">
              <a:rPr lang="fr-FR" altLang="fr-FR"/>
              <a:pPr>
                <a:defRPr/>
              </a:pPr>
              <a:t>‹N°›</a:t>
            </a:fld>
            <a:endParaRPr lang="fr-FR" altLang="fr-FR" dirty="0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FCFFBC78-BCC8-484A-9DCA-18B0B2F25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234940103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>
            <a:extLst>
              <a:ext uri="{FF2B5EF4-FFF2-40B4-BE49-F238E27FC236}">
                <a16:creationId xmlns:a16="http://schemas.microsoft.com/office/drawing/2014/main" id="{991A228D-3FF7-4984-9143-C0AD13BC7C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975" y="4540250"/>
            <a:ext cx="1062038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  <a:defRPr/>
            </a:pPr>
            <a:r>
              <a:rPr lang="fr-FR" altLang="fr-FR" sz="1000" b="1" dirty="0"/>
              <a:t>———————————</a:t>
            </a:r>
          </a:p>
          <a:p>
            <a:pPr eaLnBrk="1" hangingPunct="1">
              <a:lnSpc>
                <a:spcPts val="1200"/>
              </a:lnSpc>
              <a:defRPr/>
            </a:pPr>
            <a:r>
              <a:rPr lang="fr-FR" altLang="fr-FR" sz="1000" b="1" dirty="0"/>
              <a:t>Ministère </a:t>
            </a:r>
            <a:br>
              <a:rPr lang="fr-FR" altLang="fr-FR" sz="1000" b="1" dirty="0"/>
            </a:br>
            <a:r>
              <a:rPr lang="fr-FR" altLang="fr-FR" sz="1000" b="1" dirty="0"/>
              <a:t>de la Justice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2DDADE81-2E46-4D1A-B36C-B39C6D220927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975" y="205979"/>
            <a:ext cx="8783638" cy="85725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180976" y="1151335"/>
            <a:ext cx="4292328" cy="479822"/>
          </a:xfrm>
        </p:spPr>
        <p:txBody>
          <a:bodyPr bIns="90000" anchor="b">
            <a:normAutofit/>
          </a:bodyPr>
          <a:lstStyle>
            <a:lvl1pPr marL="0" indent="0">
              <a:buNone/>
              <a:defRPr sz="1600" b="1"/>
            </a:lvl1pPr>
            <a:lvl2pPr marL="457148" indent="0">
              <a:buNone/>
              <a:defRPr sz="2000" b="1"/>
            </a:lvl2pPr>
            <a:lvl3pPr marL="914296" indent="0">
              <a:buNone/>
              <a:defRPr sz="1800" b="1"/>
            </a:lvl3pPr>
            <a:lvl4pPr marL="1371444" indent="0">
              <a:buNone/>
              <a:defRPr sz="1600" b="1"/>
            </a:lvl4pPr>
            <a:lvl5pPr marL="1828592" indent="0">
              <a:buNone/>
              <a:defRPr sz="1600" b="1"/>
            </a:lvl5pPr>
            <a:lvl6pPr marL="2285740" indent="0">
              <a:buNone/>
              <a:defRPr sz="1600" b="1"/>
            </a:lvl6pPr>
            <a:lvl7pPr marL="2742888" indent="0">
              <a:buNone/>
              <a:defRPr sz="1600" b="1"/>
            </a:lvl7pPr>
            <a:lvl8pPr marL="3200036" indent="0">
              <a:buNone/>
              <a:defRPr sz="1600" b="1"/>
            </a:lvl8pPr>
            <a:lvl9pPr marL="3657184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180976" y="1631156"/>
            <a:ext cx="4292328" cy="28308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7" y="1151335"/>
            <a:ext cx="4319586" cy="479822"/>
          </a:xfrm>
        </p:spPr>
        <p:txBody>
          <a:bodyPr bIns="90000" anchor="b">
            <a:normAutofit/>
          </a:bodyPr>
          <a:lstStyle>
            <a:lvl1pPr marL="0" indent="0">
              <a:buNone/>
              <a:defRPr sz="1600" b="1"/>
            </a:lvl1pPr>
            <a:lvl2pPr marL="457148" indent="0">
              <a:buNone/>
              <a:defRPr sz="2000" b="1"/>
            </a:lvl2pPr>
            <a:lvl3pPr marL="914296" indent="0">
              <a:buNone/>
              <a:defRPr sz="1800" b="1"/>
            </a:lvl3pPr>
            <a:lvl4pPr marL="1371444" indent="0">
              <a:buNone/>
              <a:defRPr sz="1600" b="1"/>
            </a:lvl4pPr>
            <a:lvl5pPr marL="1828592" indent="0">
              <a:buNone/>
              <a:defRPr sz="1600" b="1"/>
            </a:lvl5pPr>
            <a:lvl6pPr marL="2285740" indent="0">
              <a:buNone/>
              <a:defRPr sz="1600" b="1"/>
            </a:lvl6pPr>
            <a:lvl7pPr marL="2742888" indent="0">
              <a:buNone/>
              <a:defRPr sz="1600" b="1"/>
            </a:lvl7pPr>
            <a:lvl8pPr marL="3200036" indent="0">
              <a:buNone/>
              <a:defRPr sz="1600" b="1"/>
            </a:lvl8pPr>
            <a:lvl9pPr marL="3657184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7" y="1631156"/>
            <a:ext cx="4319586" cy="28308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Espace réservé du numéro de diapositive 2">
            <a:extLst>
              <a:ext uri="{FF2B5EF4-FFF2-40B4-BE49-F238E27FC236}">
                <a16:creationId xmlns:a16="http://schemas.microsoft.com/office/drawing/2014/main" id="{CF3D1ED7-3619-412A-A5E1-ED389B3CB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dirty="0"/>
              <a:t>—————</a:t>
            </a:r>
          </a:p>
          <a:p>
            <a:pPr>
              <a:defRPr/>
            </a:pPr>
            <a:r>
              <a:rPr lang="fr-FR" altLang="fr-FR" dirty="0"/>
              <a:t>p.</a:t>
            </a:r>
            <a:fld id="{1A3C6EB0-CA7F-4E2B-A52C-60619F372414}" type="slidenum">
              <a:rPr lang="fr-FR" altLang="fr-FR"/>
              <a:pPr>
                <a:defRPr/>
              </a:pPr>
              <a:t>‹N°›</a:t>
            </a:fld>
            <a:endParaRPr lang="fr-FR" altLang="fr-FR" dirty="0"/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77EF70C7-09B7-4B1A-B731-8DD236F0E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28924877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9C8F961-601D-4B20-BE03-B899FFC14E93}"/>
              </a:ext>
            </a:extLst>
          </p:cNvPr>
          <p:cNvSpPr/>
          <p:nvPr/>
        </p:nvSpPr>
        <p:spPr>
          <a:xfrm>
            <a:off x="165100" y="180975"/>
            <a:ext cx="8816975" cy="42814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91429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14DDC958-3545-4625-919C-26CE53C4B616}"/>
              </a:ext>
            </a:extLst>
          </p:cNvPr>
          <p:cNvCxnSpPr/>
          <p:nvPr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02CA19F6-4C6E-4ACE-A8AE-CF4C1154B281}"/>
              </a:ext>
            </a:extLst>
          </p:cNvPr>
          <p:cNvSpPr txBox="1">
            <a:spLocks/>
          </p:cNvSpPr>
          <p:nvPr/>
        </p:nvSpPr>
        <p:spPr bwMode="auto">
          <a:xfrm>
            <a:off x="180975" y="4692650"/>
            <a:ext cx="838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aleway" panose="020B0503030101060003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1200"/>
              </a:lnSpc>
              <a:defRPr/>
            </a:pPr>
            <a:r>
              <a:rPr lang="fr-FR" altLang="fr-FR" sz="1000" b="1" dirty="0"/>
              <a:t>Ministère</a:t>
            </a:r>
            <a:br>
              <a:rPr lang="fr-FR" altLang="fr-FR" sz="1000" b="1" dirty="0"/>
            </a:br>
            <a:r>
              <a:rPr lang="fr-FR" altLang="fr-FR" sz="1000" b="1" dirty="0"/>
              <a:t>de la Justice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6144817C-14FE-46A6-8A51-2C996623E666}"/>
              </a:ext>
            </a:extLst>
          </p:cNvPr>
          <p:cNvCxnSpPr/>
          <p:nvPr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70624" y="1311610"/>
            <a:ext cx="6345675" cy="1260140"/>
          </a:xfrm>
        </p:spPr>
        <p:txBody>
          <a:bodyPr anchor="b">
            <a:normAutofit/>
          </a:bodyPr>
          <a:lstStyle>
            <a:lvl1pPr>
              <a:lnSpc>
                <a:spcPts val="4800"/>
              </a:lnSpc>
              <a:defRPr sz="48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570625" y="2796775"/>
            <a:ext cx="4950520" cy="540060"/>
          </a:xfrm>
        </p:spPr>
        <p:txBody>
          <a:bodyPr/>
          <a:lstStyle>
            <a:lvl1pPr marL="0" indent="0" algn="l">
              <a:buNone/>
              <a:defRPr sz="1400" b="1" i="0" cap="all" baseline="0">
                <a:solidFill>
                  <a:schemeClr val="tx1"/>
                </a:solidFill>
              </a:defRPr>
            </a:lvl1pPr>
            <a:lvl2pPr marL="457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1547F1DE-5847-453B-9D53-8A7813298F8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dirty="0"/>
              <a:t>DPOS_SNUM_RôlesSquadAgile_V3</a:t>
            </a:r>
          </a:p>
        </p:txBody>
      </p:sp>
      <p:sp>
        <p:nvSpPr>
          <p:cNvPr id="9" name="Espace réservé du numéro de diapositive 2">
            <a:extLst>
              <a:ext uri="{FF2B5EF4-FFF2-40B4-BE49-F238E27FC236}">
                <a16:creationId xmlns:a16="http://schemas.microsoft.com/office/drawing/2014/main" id="{A1EC1988-8EEB-43EF-B8DD-8B89034B5C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dirty="0"/>
              <a:t>—————</a:t>
            </a:r>
          </a:p>
          <a:p>
            <a:pPr>
              <a:defRPr/>
            </a:pPr>
            <a:r>
              <a:rPr lang="fr-FR" altLang="fr-FR" dirty="0"/>
              <a:t>p.</a:t>
            </a:r>
            <a:fld id="{D6A4CDED-048C-45A5-9325-295AB82C432B}" type="slidenum">
              <a:rPr lang="fr-FR" altLang="fr-FR"/>
              <a:pPr>
                <a:defRPr/>
              </a:pPr>
              <a:t>‹N°›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7399301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 hidden="1">
            <a:extLst>
              <a:ext uri="{FF2B5EF4-FFF2-40B4-BE49-F238E27FC236}">
                <a16:creationId xmlns:a16="http://schemas.microsoft.com/office/drawing/2014/main" id="{A95F6D9D-D82A-4DF7-A621-0F402C0F544B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19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79" name="Diapositive think-cell" r:id="rId5" imgW="360" imgH="360" progId="TCLayout.ActiveDocument.1">
                  <p:embed/>
                </p:oleObj>
              </mc:Choice>
              <mc:Fallback>
                <p:oleObj name="Diapositive think-cell" r:id="rId5" imgW="360" imgH="360" progId="TCLayout.ActiveDocument.1">
                  <p:embed/>
                  <p:pic>
                    <p:nvPicPr>
                      <p:cNvPr id="4" name="Object 4" hidden="1">
                        <a:extLst>
                          <a:ext uri="{FF2B5EF4-FFF2-40B4-BE49-F238E27FC236}">
                            <a16:creationId xmlns:a16="http://schemas.microsoft.com/office/drawing/2014/main" id="{A95F6D9D-D82A-4DF7-A621-0F402C0F544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19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5" hidden="1">
            <a:extLst>
              <a:ext uri="{FF2B5EF4-FFF2-40B4-BE49-F238E27FC236}">
                <a16:creationId xmlns:a16="http://schemas.microsoft.com/office/drawing/2014/main" id="{749E736B-DA80-498E-A995-5DEA780CD232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8688388" y="5119688"/>
            <a:ext cx="174625" cy="100012"/>
          </a:xfrm>
          <a:prstGeom prst="flowChartProcess">
            <a:avLst/>
          </a:prstGeom>
        </p:spPr>
        <p:txBody>
          <a:bodyPr wrap="none" lIns="0" tIns="0" rIns="0" bIns="0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75" dirty="0">
                <a:solidFill>
                  <a:srgbClr val="000000"/>
                </a:solidFill>
                <a:latin typeface="Arial"/>
              </a:rPr>
              <a:t>‹#›</a:t>
            </a: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675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16271700-51DA-4C19-83CD-5183A817975C}"/>
              </a:ext>
            </a:extLst>
          </p:cNvPr>
          <p:cNvSpPr txBox="1">
            <a:spLocks/>
          </p:cNvSpPr>
          <p:nvPr userDrawn="1"/>
        </p:nvSpPr>
        <p:spPr>
          <a:xfrm>
            <a:off x="8688388" y="5119688"/>
            <a:ext cx="174625" cy="100012"/>
          </a:xfrm>
          <a:prstGeom prst="flowChartProcess">
            <a:avLst/>
          </a:prstGeom>
        </p:spPr>
        <p:txBody>
          <a:bodyPr wrap="none" lIns="0" tIns="0" rIns="0" bIns="0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75" dirty="0">
                <a:solidFill>
                  <a:srgbClr val="000000"/>
                </a:solidFill>
                <a:latin typeface="Arial"/>
              </a:rPr>
              <a:t>‹#›</a:t>
            </a: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675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201500"/>
            <a:ext cx="8229600" cy="3442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951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8F53B47-D2D5-458D-BB1F-4616F8D35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72D9213-603A-4342-8ADE-70DB36AC8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DPOS_SNUM_RôlesSquadAgile_V3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92C44C7-CDAE-4A47-AA75-555426C3A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E7A0-0529-4C34-95B4-A2BEA2B76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8044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EE7125-7AD8-49A9-9D79-FA54454A0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9EA17FA-435B-4771-A214-E3C4783953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0776544-A020-4179-BF3E-6336AB9038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607B2C6-499F-412C-9EBF-CBD2B47EA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1AE0109-73C0-4A55-8D30-809231535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DPOS_SNUM_RôlesSquadAgile_V3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2B1C1D6-7B88-475E-8F34-A076DC821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E7A0-0529-4C34-95B4-A2BEA2B76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7603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A42FC9-D84C-4A1F-BC62-B9EBC3DD8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1078BA1-6AA0-414C-ABE0-4ECCEAF896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2A89333-FFFB-4ED8-9C2E-565039788D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0B32F77-B9BF-4B6E-9C87-DA3C4E38D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D5B759-5BA7-44FB-A7F9-000D58F83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DPOS_SNUM_RôlesSquadAgile_V3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0EC6D3D-48CE-49D1-88D1-4D36A93B3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E7A0-0529-4C34-95B4-A2BEA2B76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9708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tags" Target="../tags/tag2.xml"/><Relationship Id="rId3" Type="http://schemas.openxmlformats.org/officeDocument/2006/relationships/slideLayout" Target="../slideLayouts/slideLayout26.xml"/><Relationship Id="rId21" Type="http://schemas.openxmlformats.org/officeDocument/2006/relationships/tags" Target="../tags/tag5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tags" Target="../tags/tag1.xml"/><Relationship Id="rId2" Type="http://schemas.openxmlformats.org/officeDocument/2006/relationships/slideLayout" Target="../slideLayouts/slideLayout25.xml"/><Relationship Id="rId16" Type="http://schemas.openxmlformats.org/officeDocument/2006/relationships/theme" Target="../theme/theme4.xml"/><Relationship Id="rId20" Type="http://schemas.openxmlformats.org/officeDocument/2006/relationships/tags" Target="../tags/tag4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24" Type="http://schemas.openxmlformats.org/officeDocument/2006/relationships/tags" Target="../tags/tag8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23" Type="http://schemas.openxmlformats.org/officeDocument/2006/relationships/tags" Target="../tags/tag7.xml"/><Relationship Id="rId10" Type="http://schemas.openxmlformats.org/officeDocument/2006/relationships/slideLayout" Target="../slideLayouts/slideLayout33.xml"/><Relationship Id="rId19" Type="http://schemas.openxmlformats.org/officeDocument/2006/relationships/tags" Target="../tags/tag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Relationship Id="rId22" Type="http://schemas.openxmlformats.org/officeDocument/2006/relationships/tags" Target="../tags/tag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1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tags" Target="../tags/tag15.xml"/><Relationship Id="rId3" Type="http://schemas.openxmlformats.org/officeDocument/2006/relationships/slideLayout" Target="../slideLayouts/slideLayout53.xml"/><Relationship Id="rId21" Type="http://schemas.openxmlformats.org/officeDocument/2006/relationships/tags" Target="../tags/tag18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tags" Target="../tags/tag14.xml"/><Relationship Id="rId2" Type="http://schemas.openxmlformats.org/officeDocument/2006/relationships/slideLayout" Target="../slideLayouts/slideLayout52.xml"/><Relationship Id="rId16" Type="http://schemas.openxmlformats.org/officeDocument/2006/relationships/tags" Target="../tags/tag13.xml"/><Relationship Id="rId20" Type="http://schemas.openxmlformats.org/officeDocument/2006/relationships/tags" Target="../tags/tag17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theme" Target="../theme/theme7.xml"/><Relationship Id="rId23" Type="http://schemas.openxmlformats.org/officeDocument/2006/relationships/tags" Target="../tags/tag20.xml"/><Relationship Id="rId10" Type="http://schemas.openxmlformats.org/officeDocument/2006/relationships/slideLayout" Target="../slideLayouts/slideLayout60.xml"/><Relationship Id="rId19" Type="http://schemas.openxmlformats.org/officeDocument/2006/relationships/tags" Target="../tags/tag16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Relationship Id="rId22" Type="http://schemas.openxmlformats.org/officeDocument/2006/relationships/tags" Target="../tags/tag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4801EF8-A6E4-4B4C-B5DF-FC860A6AE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FD91A9B-55BA-40D3-A888-BB811DFE33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32D11E3-167A-4EBC-97BB-AD1D988D2B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BBEF869-BF4F-4A06-A552-426C8FE548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DPOS_SNUM_RôlesSquadAgile_V3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550864D-A482-49B5-BA6D-32E519A8A4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EE7A0-0529-4C34-95B4-A2BEA2B76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7684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u titre 1">
            <a:extLst>
              <a:ext uri="{FF2B5EF4-FFF2-40B4-BE49-F238E27FC236}">
                <a16:creationId xmlns:a16="http://schemas.microsoft.com/office/drawing/2014/main" id="{78B46817-78E9-461A-ACD4-D87503C191E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79388" y="268288"/>
            <a:ext cx="8785225" cy="8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 style du titre</a:t>
            </a:r>
          </a:p>
        </p:txBody>
      </p:sp>
      <p:sp>
        <p:nvSpPr>
          <p:cNvPr id="15363" name="Espace réservé du texte 2">
            <a:extLst>
              <a:ext uri="{FF2B5EF4-FFF2-40B4-BE49-F238E27FC236}">
                <a16:creationId xmlns:a16="http://schemas.microsoft.com/office/drawing/2014/main" id="{1B63A9B1-DF27-4048-8873-D0E64035F03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80975" y="1200150"/>
            <a:ext cx="8783638" cy="326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FED1D73C-061D-4AAC-AB46-39D9860826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15350" y="4551363"/>
            <a:ext cx="449263" cy="27463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r>
              <a:rPr lang="fr-FR" altLang="fr-FR"/>
              <a:t>—————</a:t>
            </a:r>
          </a:p>
          <a:p>
            <a:r>
              <a:rPr lang="fr-FR" altLang="fr-FR"/>
              <a:t>p.</a:t>
            </a:r>
            <a:fld id="{4A02C238-DE44-4D1A-8385-E124B4E72BF1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6F8D5BB9-6C3F-421C-92E5-48D08EABC8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31913" y="4686300"/>
            <a:ext cx="3141662" cy="26828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lnSpc>
                <a:spcPts val="1200"/>
              </a:lnSpc>
              <a:defRPr sz="1000" b="1"/>
            </a:lvl1pPr>
          </a:lstStyle>
          <a:p>
            <a:r>
              <a:rPr lang="fr-FR" altLang="fr-FR" dirty="0"/>
              <a:t>DPOS_SNUM_RôlesSquadAgile_V3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</p:sldLayoutIdLst>
  <p:hf hdr="0" dt="0"/>
  <p:txStyles>
    <p:titleStyle>
      <a:lvl1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 kern="1200">
          <a:solidFill>
            <a:srgbClr val="F1863F"/>
          </a:solidFill>
          <a:latin typeface="+mj-lt"/>
          <a:ea typeface="MS PGothic" panose="020B0600070205080204" pitchFamily="34" charset="-128"/>
          <a:cs typeface="+mj-cs"/>
        </a:defRPr>
      </a:lvl1pPr>
      <a:lvl2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rgbClr val="F1863F"/>
          </a:solidFill>
          <a:latin typeface="Themis Display" pitchFamily="50" charset="0"/>
          <a:ea typeface="MS PGothic" panose="020B0600070205080204" pitchFamily="34" charset="-128"/>
        </a:defRPr>
      </a:lvl2pPr>
      <a:lvl3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rgbClr val="F1863F"/>
          </a:solidFill>
          <a:latin typeface="Themis Display" pitchFamily="50" charset="0"/>
          <a:ea typeface="MS PGothic" panose="020B0600070205080204" pitchFamily="34" charset="-128"/>
        </a:defRPr>
      </a:lvl3pPr>
      <a:lvl4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rgbClr val="F1863F"/>
          </a:solidFill>
          <a:latin typeface="Themis Display" pitchFamily="50" charset="0"/>
          <a:ea typeface="MS PGothic" panose="020B0600070205080204" pitchFamily="34" charset="-128"/>
        </a:defRPr>
      </a:lvl4pPr>
      <a:lvl5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rgbClr val="F1863F"/>
          </a:solidFill>
          <a:latin typeface="Themis Display" pitchFamily="50" charset="0"/>
          <a:ea typeface="MS PGothic" panose="020B0600070205080204" pitchFamily="34" charset="-128"/>
        </a:defRPr>
      </a:lvl5pPr>
      <a:lvl6pPr marL="457200" algn="l" defTabSz="912813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6pPr>
      <a:lvl7pPr marL="914400" algn="l" defTabSz="912813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7pPr>
      <a:lvl8pPr marL="1371600" algn="l" defTabSz="912813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8pPr>
      <a:lvl9pPr marL="1828800" algn="l" defTabSz="912813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9pPr>
    </p:titleStyle>
    <p:bodyStyle>
      <a:lvl1pPr marL="342900" indent="-3429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6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4572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9144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2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3716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1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18288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1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314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62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10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58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8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6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4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92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40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88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36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84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titre 1">
            <a:extLst>
              <a:ext uri="{FF2B5EF4-FFF2-40B4-BE49-F238E27FC236}">
                <a16:creationId xmlns:a16="http://schemas.microsoft.com/office/drawing/2014/main" id="{9665B74D-CE34-4FA2-A6D5-FBBFDD6A9D1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79388" y="179388"/>
            <a:ext cx="8785225" cy="90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 style du titre</a:t>
            </a:r>
          </a:p>
        </p:txBody>
      </p:sp>
      <p:sp>
        <p:nvSpPr>
          <p:cNvPr id="22531" name="Espace réservé du texte 2">
            <a:extLst>
              <a:ext uri="{FF2B5EF4-FFF2-40B4-BE49-F238E27FC236}">
                <a16:creationId xmlns:a16="http://schemas.microsoft.com/office/drawing/2014/main" id="{4907A2C5-43CC-4E3E-A930-ED200C60DF8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80975" y="1200150"/>
            <a:ext cx="8783638" cy="326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F77A8CF-63B4-4A70-9E14-ADE26C16F8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15350" y="4551363"/>
            <a:ext cx="449263" cy="27463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r>
              <a:rPr lang="fr-FR" altLang="fr-FR"/>
              <a:t>—————</a:t>
            </a:r>
          </a:p>
          <a:p>
            <a:r>
              <a:rPr lang="fr-FR" altLang="fr-FR"/>
              <a:t>p.</a:t>
            </a:r>
            <a:fld id="{63FE9914-798D-4928-9C47-D862BE6E5474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003D47FB-352D-4743-B979-4DC262FD93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31913" y="4686300"/>
            <a:ext cx="3141662" cy="26828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lnSpc>
                <a:spcPts val="1200"/>
              </a:lnSpc>
              <a:defRPr sz="1000" b="1"/>
            </a:lvl1pPr>
          </a:lstStyle>
          <a:p>
            <a:r>
              <a:rPr lang="fr-FR" altLang="fr-FR" dirty="0"/>
              <a:t>DPOS_SNUM_RôlesSquadAgile_V3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</p:sldLayoutIdLst>
  <p:hf hdr="0" dt="0"/>
  <p:txStyles>
    <p:titleStyle>
      <a:lvl1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  <a:ea typeface="MS PGothic" panose="020B0600070205080204" pitchFamily="34" charset="-128"/>
        </a:defRPr>
      </a:lvl2pPr>
      <a:lvl3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  <a:ea typeface="MS PGothic" panose="020B0600070205080204" pitchFamily="34" charset="-128"/>
        </a:defRPr>
      </a:lvl3pPr>
      <a:lvl4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  <a:ea typeface="MS PGothic" panose="020B0600070205080204" pitchFamily="34" charset="-128"/>
        </a:defRPr>
      </a:lvl4pPr>
      <a:lvl5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  <a:ea typeface="MS PGothic" panose="020B0600070205080204" pitchFamily="34" charset="-128"/>
        </a:defRPr>
      </a:lvl5pPr>
      <a:lvl6pPr marL="457200" algn="l" defTabSz="912813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6pPr>
      <a:lvl7pPr marL="914400" algn="l" defTabSz="912813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7pPr>
      <a:lvl8pPr marL="1371600" algn="l" defTabSz="912813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8pPr>
      <a:lvl9pPr marL="1828800" algn="l" defTabSz="912813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9pPr>
    </p:titleStyle>
    <p:bodyStyle>
      <a:lvl1pPr marL="342900" indent="-3429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6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4572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9144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2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3716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1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18288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1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314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62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10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58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8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6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4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92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40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88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36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84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titre 1">
            <a:extLst>
              <a:ext uri="{FF2B5EF4-FFF2-40B4-BE49-F238E27FC236}">
                <a16:creationId xmlns:a16="http://schemas.microsoft.com/office/drawing/2014/main" id="{33C0D20C-C3CE-4BE3-B923-FCA909DF1D7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79388" y="280300"/>
            <a:ext cx="8785225" cy="80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 style du titre</a:t>
            </a:r>
          </a:p>
        </p:txBody>
      </p:sp>
      <p:sp>
        <p:nvSpPr>
          <p:cNvPr id="8195" name="Espace réservé du texte 2">
            <a:extLst>
              <a:ext uri="{FF2B5EF4-FFF2-40B4-BE49-F238E27FC236}">
                <a16:creationId xmlns:a16="http://schemas.microsoft.com/office/drawing/2014/main" id="{70F23345-7B47-42A8-9B0A-3DA9D404F83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80975" y="1200150"/>
            <a:ext cx="8783638" cy="326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B3C4EF2-5272-477D-BB68-272E49FE2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15350" y="4551363"/>
            <a:ext cx="449263" cy="27463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r>
              <a:rPr lang="fr-FR" altLang="fr-FR"/>
              <a:t>—————</a:t>
            </a:r>
          </a:p>
          <a:p>
            <a:r>
              <a:rPr lang="fr-FR" altLang="fr-FR"/>
              <a:t>p.</a:t>
            </a:r>
            <a:fld id="{59B0F75B-41EF-44DD-B9BB-81436228778E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9040A5D5-DB9A-47C3-A71D-F3B366D6C1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31913" y="4686300"/>
            <a:ext cx="3141662" cy="26828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lnSpc>
                <a:spcPts val="1200"/>
              </a:lnSpc>
              <a:defRPr sz="1000" b="1"/>
            </a:lvl1pPr>
          </a:lstStyle>
          <a:p>
            <a:r>
              <a:rPr lang="fr-FR" altLang="fr-FR" dirty="0"/>
              <a:t>DPOS_SNUM_RôlesSquadAgile_V3</a:t>
            </a:r>
          </a:p>
        </p:txBody>
      </p:sp>
      <p:grpSp>
        <p:nvGrpSpPr>
          <p:cNvPr id="6" name="Gauge 3" hidden="1">
            <a:extLst>
              <a:ext uri="{FF2B5EF4-FFF2-40B4-BE49-F238E27FC236}">
                <a16:creationId xmlns:a16="http://schemas.microsoft.com/office/drawing/2014/main" id="{38EF987B-2BA6-4EB7-A04C-4EBFC374EE41}"/>
              </a:ext>
            </a:extLst>
          </p:cNvPr>
          <p:cNvGrpSpPr>
            <a:grpSpLocks noChangeAspect="1"/>
          </p:cNvGrpSpPr>
          <p:nvPr userDrawn="1">
            <p:custDataLst>
              <p:tags r:id="rId17"/>
            </p:custDataLst>
          </p:nvPr>
        </p:nvGrpSpPr>
        <p:grpSpPr>
          <a:xfrm>
            <a:off x="9271000" y="0"/>
            <a:ext cx="581964" cy="281343"/>
            <a:chOff x="1939925" y="2867025"/>
            <a:chExt cx="1773238" cy="857250"/>
          </a:xfrm>
        </p:grpSpPr>
        <p:sp>
          <p:nvSpPr>
            <p:cNvPr id="7" name="Background [-1]" hidden="1">
              <a:extLst>
                <a:ext uri="{FF2B5EF4-FFF2-40B4-BE49-F238E27FC236}">
                  <a16:creationId xmlns:a16="http://schemas.microsoft.com/office/drawing/2014/main" id="{D93F5B51-9F14-4CE6-B70A-6C4E980A65AB}"/>
                </a:ext>
              </a:extLst>
            </p:cNvPr>
            <p:cNvSpPr>
              <a:spLocks/>
            </p:cNvSpPr>
            <p:nvPr>
              <p:custDataLst>
                <p:tags r:id="rId18"/>
              </p:custDataLst>
            </p:nvPr>
          </p:nvSpPr>
          <p:spPr bwMode="auto">
            <a:xfrm>
              <a:off x="1939925" y="2867025"/>
              <a:ext cx="1773238" cy="857250"/>
            </a:xfrm>
            <a:custGeom>
              <a:avLst/>
              <a:gdLst>
                <a:gd name="T0" fmla="*/ 2231 w 4464"/>
                <a:gd name="T1" fmla="*/ 0 h 2158"/>
                <a:gd name="T2" fmla="*/ 2139 w 4464"/>
                <a:gd name="T3" fmla="*/ 2 h 2158"/>
                <a:gd name="T4" fmla="*/ 1954 w 4464"/>
                <a:gd name="T5" fmla="*/ 16 h 2158"/>
                <a:gd name="T6" fmla="*/ 1773 w 4464"/>
                <a:gd name="T7" fmla="*/ 45 h 2158"/>
                <a:gd name="T8" fmla="*/ 1595 w 4464"/>
                <a:gd name="T9" fmla="*/ 87 h 2158"/>
                <a:gd name="T10" fmla="*/ 1424 w 4464"/>
                <a:gd name="T11" fmla="*/ 142 h 2158"/>
                <a:gd name="T12" fmla="*/ 1258 w 4464"/>
                <a:gd name="T13" fmla="*/ 209 h 2158"/>
                <a:gd name="T14" fmla="*/ 1096 w 4464"/>
                <a:gd name="T15" fmla="*/ 289 h 2158"/>
                <a:gd name="T16" fmla="*/ 942 w 4464"/>
                <a:gd name="T17" fmla="*/ 380 h 2158"/>
                <a:gd name="T18" fmla="*/ 797 w 4464"/>
                <a:gd name="T19" fmla="*/ 482 h 2158"/>
                <a:gd name="T20" fmla="*/ 658 w 4464"/>
                <a:gd name="T21" fmla="*/ 595 h 2158"/>
                <a:gd name="T22" fmla="*/ 528 w 4464"/>
                <a:gd name="T23" fmla="*/ 720 h 2158"/>
                <a:gd name="T24" fmla="*/ 408 w 4464"/>
                <a:gd name="T25" fmla="*/ 853 h 2158"/>
                <a:gd name="T26" fmla="*/ 298 w 4464"/>
                <a:gd name="T27" fmla="*/ 996 h 2158"/>
                <a:gd name="T28" fmla="*/ 198 w 4464"/>
                <a:gd name="T29" fmla="*/ 1147 h 2158"/>
                <a:gd name="T30" fmla="*/ 109 w 4464"/>
                <a:gd name="T31" fmla="*/ 1307 h 2158"/>
                <a:gd name="T32" fmla="*/ 32 w 4464"/>
                <a:gd name="T33" fmla="*/ 1476 h 2158"/>
                <a:gd name="T34" fmla="*/ 0 w 4464"/>
                <a:gd name="T35" fmla="*/ 1563 h 2158"/>
                <a:gd name="T36" fmla="*/ 1615 w 4464"/>
                <a:gd name="T37" fmla="*/ 2151 h 2158"/>
                <a:gd name="T38" fmla="*/ 1636 w 4464"/>
                <a:gd name="T39" fmla="*/ 2108 h 2158"/>
                <a:gd name="T40" fmla="*/ 1688 w 4464"/>
                <a:gd name="T41" fmla="*/ 2027 h 2158"/>
                <a:gd name="T42" fmla="*/ 1751 w 4464"/>
                <a:gd name="T43" fmla="*/ 1955 h 2158"/>
                <a:gd name="T44" fmla="*/ 1821 w 4464"/>
                <a:gd name="T45" fmla="*/ 1892 h 2158"/>
                <a:gd name="T46" fmla="*/ 1901 w 4464"/>
                <a:gd name="T47" fmla="*/ 1842 h 2158"/>
                <a:gd name="T48" fmla="*/ 1986 w 4464"/>
                <a:gd name="T49" fmla="*/ 1802 h 2158"/>
                <a:gd name="T50" fmla="*/ 2077 w 4464"/>
                <a:gd name="T51" fmla="*/ 1775 h 2158"/>
                <a:gd name="T52" fmla="*/ 2172 w 4464"/>
                <a:gd name="T53" fmla="*/ 1761 h 2158"/>
                <a:gd name="T54" fmla="*/ 2221 w 4464"/>
                <a:gd name="T55" fmla="*/ 1759 h 2158"/>
                <a:gd name="T56" fmla="*/ 2271 w 4464"/>
                <a:gd name="T57" fmla="*/ 1761 h 2158"/>
                <a:gd name="T58" fmla="*/ 2367 w 4464"/>
                <a:gd name="T59" fmla="*/ 1775 h 2158"/>
                <a:gd name="T60" fmla="*/ 2458 w 4464"/>
                <a:gd name="T61" fmla="*/ 1804 h 2158"/>
                <a:gd name="T62" fmla="*/ 2544 w 4464"/>
                <a:gd name="T63" fmla="*/ 1843 h 2158"/>
                <a:gd name="T64" fmla="*/ 2623 w 4464"/>
                <a:gd name="T65" fmla="*/ 1895 h 2158"/>
                <a:gd name="T66" fmla="*/ 2695 w 4464"/>
                <a:gd name="T67" fmla="*/ 1959 h 2158"/>
                <a:gd name="T68" fmla="*/ 2757 w 4464"/>
                <a:gd name="T69" fmla="*/ 2031 h 2158"/>
                <a:gd name="T70" fmla="*/ 2808 w 4464"/>
                <a:gd name="T71" fmla="*/ 2114 h 2158"/>
                <a:gd name="T72" fmla="*/ 2829 w 4464"/>
                <a:gd name="T73" fmla="*/ 2158 h 2158"/>
                <a:gd name="T74" fmla="*/ 4464 w 4464"/>
                <a:gd name="T75" fmla="*/ 1563 h 2158"/>
                <a:gd name="T76" fmla="*/ 4431 w 4464"/>
                <a:gd name="T77" fmla="*/ 1476 h 2158"/>
                <a:gd name="T78" fmla="*/ 4354 w 4464"/>
                <a:gd name="T79" fmla="*/ 1307 h 2158"/>
                <a:gd name="T80" fmla="*/ 4266 w 4464"/>
                <a:gd name="T81" fmla="*/ 1147 h 2158"/>
                <a:gd name="T82" fmla="*/ 4166 w 4464"/>
                <a:gd name="T83" fmla="*/ 996 h 2158"/>
                <a:gd name="T84" fmla="*/ 4055 w 4464"/>
                <a:gd name="T85" fmla="*/ 853 h 2158"/>
                <a:gd name="T86" fmla="*/ 3936 w 4464"/>
                <a:gd name="T87" fmla="*/ 720 h 2158"/>
                <a:gd name="T88" fmla="*/ 3805 w 4464"/>
                <a:gd name="T89" fmla="*/ 595 h 2158"/>
                <a:gd name="T90" fmla="*/ 3667 w 4464"/>
                <a:gd name="T91" fmla="*/ 482 h 2158"/>
                <a:gd name="T92" fmla="*/ 3520 w 4464"/>
                <a:gd name="T93" fmla="*/ 380 h 2158"/>
                <a:gd name="T94" fmla="*/ 3366 w 4464"/>
                <a:gd name="T95" fmla="*/ 289 h 2158"/>
                <a:gd name="T96" fmla="*/ 3206 w 4464"/>
                <a:gd name="T97" fmla="*/ 209 h 2158"/>
                <a:gd name="T98" fmla="*/ 3040 w 4464"/>
                <a:gd name="T99" fmla="*/ 142 h 2158"/>
                <a:gd name="T100" fmla="*/ 2867 w 4464"/>
                <a:gd name="T101" fmla="*/ 87 h 2158"/>
                <a:gd name="T102" fmla="*/ 2691 w 4464"/>
                <a:gd name="T103" fmla="*/ 45 h 2158"/>
                <a:gd name="T104" fmla="*/ 2510 w 4464"/>
                <a:gd name="T105" fmla="*/ 16 h 2158"/>
                <a:gd name="T106" fmla="*/ 2325 w 4464"/>
                <a:gd name="T107" fmla="*/ 2 h 2158"/>
                <a:gd name="T108" fmla="*/ 2231 w 4464"/>
                <a:gd name="T109" fmla="*/ 0 h 2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464" h="2158">
                  <a:moveTo>
                    <a:pt x="2231" y="0"/>
                  </a:moveTo>
                  <a:lnTo>
                    <a:pt x="2139" y="2"/>
                  </a:lnTo>
                  <a:lnTo>
                    <a:pt x="1954" y="16"/>
                  </a:lnTo>
                  <a:lnTo>
                    <a:pt x="1773" y="45"/>
                  </a:lnTo>
                  <a:lnTo>
                    <a:pt x="1595" y="87"/>
                  </a:lnTo>
                  <a:lnTo>
                    <a:pt x="1424" y="142"/>
                  </a:lnTo>
                  <a:lnTo>
                    <a:pt x="1258" y="209"/>
                  </a:lnTo>
                  <a:lnTo>
                    <a:pt x="1096" y="289"/>
                  </a:lnTo>
                  <a:lnTo>
                    <a:pt x="942" y="380"/>
                  </a:lnTo>
                  <a:lnTo>
                    <a:pt x="797" y="482"/>
                  </a:lnTo>
                  <a:lnTo>
                    <a:pt x="658" y="595"/>
                  </a:lnTo>
                  <a:lnTo>
                    <a:pt x="528" y="720"/>
                  </a:lnTo>
                  <a:lnTo>
                    <a:pt x="408" y="853"/>
                  </a:lnTo>
                  <a:lnTo>
                    <a:pt x="298" y="996"/>
                  </a:lnTo>
                  <a:lnTo>
                    <a:pt x="198" y="1147"/>
                  </a:lnTo>
                  <a:lnTo>
                    <a:pt x="109" y="1307"/>
                  </a:lnTo>
                  <a:lnTo>
                    <a:pt x="32" y="1476"/>
                  </a:lnTo>
                  <a:lnTo>
                    <a:pt x="0" y="1563"/>
                  </a:lnTo>
                  <a:lnTo>
                    <a:pt x="1615" y="2151"/>
                  </a:lnTo>
                  <a:lnTo>
                    <a:pt x="1636" y="2108"/>
                  </a:lnTo>
                  <a:lnTo>
                    <a:pt x="1688" y="2027"/>
                  </a:lnTo>
                  <a:lnTo>
                    <a:pt x="1751" y="1955"/>
                  </a:lnTo>
                  <a:lnTo>
                    <a:pt x="1821" y="1892"/>
                  </a:lnTo>
                  <a:lnTo>
                    <a:pt x="1901" y="1842"/>
                  </a:lnTo>
                  <a:lnTo>
                    <a:pt x="1986" y="1802"/>
                  </a:lnTo>
                  <a:lnTo>
                    <a:pt x="2077" y="1775"/>
                  </a:lnTo>
                  <a:lnTo>
                    <a:pt x="2172" y="1761"/>
                  </a:lnTo>
                  <a:lnTo>
                    <a:pt x="2221" y="1759"/>
                  </a:lnTo>
                  <a:lnTo>
                    <a:pt x="2271" y="1761"/>
                  </a:lnTo>
                  <a:lnTo>
                    <a:pt x="2367" y="1775"/>
                  </a:lnTo>
                  <a:lnTo>
                    <a:pt x="2458" y="1804"/>
                  </a:lnTo>
                  <a:lnTo>
                    <a:pt x="2544" y="1843"/>
                  </a:lnTo>
                  <a:lnTo>
                    <a:pt x="2623" y="1895"/>
                  </a:lnTo>
                  <a:lnTo>
                    <a:pt x="2695" y="1959"/>
                  </a:lnTo>
                  <a:lnTo>
                    <a:pt x="2757" y="2031"/>
                  </a:lnTo>
                  <a:lnTo>
                    <a:pt x="2808" y="2114"/>
                  </a:lnTo>
                  <a:lnTo>
                    <a:pt x="2829" y="2158"/>
                  </a:lnTo>
                  <a:lnTo>
                    <a:pt x="4464" y="1563"/>
                  </a:lnTo>
                  <a:lnTo>
                    <a:pt x="4431" y="1476"/>
                  </a:lnTo>
                  <a:lnTo>
                    <a:pt x="4354" y="1307"/>
                  </a:lnTo>
                  <a:lnTo>
                    <a:pt x="4266" y="1147"/>
                  </a:lnTo>
                  <a:lnTo>
                    <a:pt x="4166" y="996"/>
                  </a:lnTo>
                  <a:lnTo>
                    <a:pt x="4055" y="853"/>
                  </a:lnTo>
                  <a:lnTo>
                    <a:pt x="3936" y="720"/>
                  </a:lnTo>
                  <a:lnTo>
                    <a:pt x="3805" y="595"/>
                  </a:lnTo>
                  <a:lnTo>
                    <a:pt x="3667" y="482"/>
                  </a:lnTo>
                  <a:lnTo>
                    <a:pt x="3520" y="380"/>
                  </a:lnTo>
                  <a:lnTo>
                    <a:pt x="3366" y="289"/>
                  </a:lnTo>
                  <a:lnTo>
                    <a:pt x="3206" y="209"/>
                  </a:lnTo>
                  <a:lnTo>
                    <a:pt x="3040" y="142"/>
                  </a:lnTo>
                  <a:lnTo>
                    <a:pt x="2867" y="87"/>
                  </a:lnTo>
                  <a:lnTo>
                    <a:pt x="2691" y="45"/>
                  </a:lnTo>
                  <a:lnTo>
                    <a:pt x="2510" y="16"/>
                  </a:lnTo>
                  <a:lnTo>
                    <a:pt x="2325" y="2"/>
                  </a:lnTo>
                  <a:lnTo>
                    <a:pt x="2231" y="0"/>
                  </a:lnTo>
                  <a:close/>
                </a:path>
              </a:pathLst>
            </a:custGeom>
            <a:solidFill>
              <a:srgbClr val="D9D9D9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Background Green [0]" hidden="1">
              <a:extLst>
                <a:ext uri="{FF2B5EF4-FFF2-40B4-BE49-F238E27FC236}">
                  <a16:creationId xmlns:a16="http://schemas.microsoft.com/office/drawing/2014/main" id="{0D8F875B-80D9-482C-8C1D-18D13AD1C9BA}"/>
                </a:ext>
              </a:extLst>
            </p:cNvPr>
            <p:cNvSpPr>
              <a:spLocks/>
            </p:cNvSpPr>
            <p:nvPr>
              <p:custDataLst>
                <p:tags r:id="rId19"/>
              </p:custDataLst>
            </p:nvPr>
          </p:nvSpPr>
          <p:spPr bwMode="auto">
            <a:xfrm>
              <a:off x="1939925" y="2949574"/>
              <a:ext cx="785812" cy="771526"/>
            </a:xfrm>
            <a:custGeom>
              <a:avLst/>
              <a:gdLst>
                <a:gd name="T0" fmla="*/ 1265 w 1977"/>
                <a:gd name="T1" fmla="*/ 0 h 1945"/>
                <a:gd name="T2" fmla="*/ 1156 w 1977"/>
                <a:gd name="T3" fmla="*/ 52 h 1945"/>
                <a:gd name="T4" fmla="*/ 949 w 1977"/>
                <a:gd name="T5" fmla="*/ 170 h 1945"/>
                <a:gd name="T6" fmla="*/ 755 w 1977"/>
                <a:gd name="T7" fmla="*/ 308 h 1945"/>
                <a:gd name="T8" fmla="*/ 576 w 1977"/>
                <a:gd name="T9" fmla="*/ 464 h 1945"/>
                <a:gd name="T10" fmla="*/ 415 w 1977"/>
                <a:gd name="T11" fmla="*/ 638 h 1945"/>
                <a:gd name="T12" fmla="*/ 271 w 1977"/>
                <a:gd name="T13" fmla="*/ 827 h 1945"/>
                <a:gd name="T14" fmla="*/ 146 w 1977"/>
                <a:gd name="T15" fmla="*/ 1030 h 1945"/>
                <a:gd name="T16" fmla="*/ 43 w 1977"/>
                <a:gd name="T17" fmla="*/ 1245 h 1945"/>
                <a:gd name="T18" fmla="*/ 0 w 1977"/>
                <a:gd name="T19" fmla="*/ 1357 h 1945"/>
                <a:gd name="T20" fmla="*/ 1615 w 1977"/>
                <a:gd name="T21" fmla="*/ 1945 h 1945"/>
                <a:gd name="T22" fmla="*/ 1629 w 1977"/>
                <a:gd name="T23" fmla="*/ 1915 h 1945"/>
                <a:gd name="T24" fmla="*/ 1661 w 1977"/>
                <a:gd name="T25" fmla="*/ 1860 h 1945"/>
                <a:gd name="T26" fmla="*/ 1717 w 1977"/>
                <a:gd name="T27" fmla="*/ 1782 h 1945"/>
                <a:gd name="T28" fmla="*/ 1810 w 1977"/>
                <a:gd name="T29" fmla="*/ 1694 h 1945"/>
                <a:gd name="T30" fmla="*/ 1890 w 1977"/>
                <a:gd name="T31" fmla="*/ 1641 h 1945"/>
                <a:gd name="T32" fmla="*/ 1948 w 1977"/>
                <a:gd name="T33" fmla="*/ 1611 h 1945"/>
                <a:gd name="T34" fmla="*/ 1977 w 1977"/>
                <a:gd name="T35" fmla="*/ 1599 h 1945"/>
                <a:gd name="T36" fmla="*/ 1265 w 1977"/>
                <a:gd name="T37" fmla="*/ 0 h 1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77" h="1945">
                  <a:moveTo>
                    <a:pt x="1265" y="0"/>
                  </a:moveTo>
                  <a:lnTo>
                    <a:pt x="1156" y="52"/>
                  </a:lnTo>
                  <a:lnTo>
                    <a:pt x="949" y="170"/>
                  </a:lnTo>
                  <a:lnTo>
                    <a:pt x="755" y="308"/>
                  </a:lnTo>
                  <a:lnTo>
                    <a:pt x="576" y="464"/>
                  </a:lnTo>
                  <a:lnTo>
                    <a:pt x="415" y="638"/>
                  </a:lnTo>
                  <a:lnTo>
                    <a:pt x="271" y="827"/>
                  </a:lnTo>
                  <a:lnTo>
                    <a:pt x="146" y="1030"/>
                  </a:lnTo>
                  <a:lnTo>
                    <a:pt x="43" y="1245"/>
                  </a:lnTo>
                  <a:lnTo>
                    <a:pt x="0" y="1357"/>
                  </a:lnTo>
                  <a:lnTo>
                    <a:pt x="1615" y="1945"/>
                  </a:lnTo>
                  <a:lnTo>
                    <a:pt x="1629" y="1915"/>
                  </a:lnTo>
                  <a:lnTo>
                    <a:pt x="1661" y="1860"/>
                  </a:lnTo>
                  <a:lnTo>
                    <a:pt x="1717" y="1782"/>
                  </a:lnTo>
                  <a:lnTo>
                    <a:pt x="1810" y="1694"/>
                  </a:lnTo>
                  <a:lnTo>
                    <a:pt x="1890" y="1641"/>
                  </a:lnTo>
                  <a:lnTo>
                    <a:pt x="1948" y="1611"/>
                  </a:lnTo>
                  <a:lnTo>
                    <a:pt x="1977" y="1599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Background Yellow [1]" hidden="1">
              <a:extLst>
                <a:ext uri="{FF2B5EF4-FFF2-40B4-BE49-F238E27FC236}">
                  <a16:creationId xmlns:a16="http://schemas.microsoft.com/office/drawing/2014/main" id="{04243D94-E1EB-419D-BE63-AA8D1D8E3C82}"/>
                </a:ext>
              </a:extLst>
            </p:cNvPr>
            <p:cNvSpPr>
              <a:spLocks/>
            </p:cNvSpPr>
            <p:nvPr>
              <p:custDataLst>
                <p:tags r:id="rId20"/>
              </p:custDataLst>
            </p:nvPr>
          </p:nvSpPr>
          <p:spPr bwMode="auto">
            <a:xfrm>
              <a:off x="2443163" y="2867025"/>
              <a:ext cx="752475" cy="717550"/>
            </a:xfrm>
            <a:custGeom>
              <a:avLst/>
              <a:gdLst>
                <a:gd name="T0" fmla="*/ 922 w 1895"/>
                <a:gd name="T1" fmla="*/ 2 h 1809"/>
                <a:gd name="T2" fmla="*/ 802 w 1895"/>
                <a:gd name="T3" fmla="*/ 5 h 1809"/>
                <a:gd name="T4" fmla="*/ 567 w 1895"/>
                <a:gd name="T5" fmla="*/ 34 h 1809"/>
                <a:gd name="T6" fmla="*/ 335 w 1895"/>
                <a:gd name="T7" fmla="*/ 85 h 1809"/>
                <a:gd name="T8" fmla="*/ 110 w 1895"/>
                <a:gd name="T9" fmla="*/ 159 h 1809"/>
                <a:gd name="T10" fmla="*/ 0 w 1895"/>
                <a:gd name="T11" fmla="*/ 206 h 1809"/>
                <a:gd name="T12" fmla="*/ 712 w 1895"/>
                <a:gd name="T13" fmla="*/ 1805 h 1809"/>
                <a:gd name="T14" fmla="*/ 772 w 1895"/>
                <a:gd name="T15" fmla="*/ 1784 h 1809"/>
                <a:gd name="T16" fmla="*/ 894 w 1895"/>
                <a:gd name="T17" fmla="*/ 1761 h 1809"/>
                <a:gd name="T18" fmla="*/ 956 w 1895"/>
                <a:gd name="T19" fmla="*/ 1758 h 1809"/>
                <a:gd name="T20" fmla="*/ 988 w 1895"/>
                <a:gd name="T21" fmla="*/ 1759 h 1809"/>
                <a:gd name="T22" fmla="*/ 1053 w 1895"/>
                <a:gd name="T23" fmla="*/ 1765 h 1809"/>
                <a:gd name="T24" fmla="*/ 1115 w 1895"/>
                <a:gd name="T25" fmla="*/ 1778 h 1809"/>
                <a:gd name="T26" fmla="*/ 1178 w 1895"/>
                <a:gd name="T27" fmla="*/ 1796 h 1809"/>
                <a:gd name="T28" fmla="*/ 1208 w 1895"/>
                <a:gd name="T29" fmla="*/ 1809 h 1809"/>
                <a:gd name="T30" fmla="*/ 1895 w 1895"/>
                <a:gd name="T31" fmla="*/ 190 h 1809"/>
                <a:gd name="T32" fmla="*/ 1838 w 1895"/>
                <a:gd name="T33" fmla="*/ 166 h 1809"/>
                <a:gd name="T34" fmla="*/ 1720 w 1895"/>
                <a:gd name="T35" fmla="*/ 124 h 1809"/>
                <a:gd name="T36" fmla="*/ 1601 w 1895"/>
                <a:gd name="T37" fmla="*/ 87 h 1809"/>
                <a:gd name="T38" fmla="*/ 1480 w 1895"/>
                <a:gd name="T39" fmla="*/ 57 h 1809"/>
                <a:gd name="T40" fmla="*/ 1357 w 1895"/>
                <a:gd name="T41" fmla="*/ 33 h 1809"/>
                <a:gd name="T42" fmla="*/ 1234 w 1895"/>
                <a:gd name="T43" fmla="*/ 15 h 1809"/>
                <a:gd name="T44" fmla="*/ 1109 w 1895"/>
                <a:gd name="T45" fmla="*/ 5 h 1809"/>
                <a:gd name="T46" fmla="*/ 985 w 1895"/>
                <a:gd name="T47" fmla="*/ 0 h 1809"/>
                <a:gd name="T48" fmla="*/ 922 w 1895"/>
                <a:gd name="T49" fmla="*/ 2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95" h="1809">
                  <a:moveTo>
                    <a:pt x="922" y="2"/>
                  </a:moveTo>
                  <a:lnTo>
                    <a:pt x="802" y="5"/>
                  </a:lnTo>
                  <a:lnTo>
                    <a:pt x="567" y="34"/>
                  </a:lnTo>
                  <a:lnTo>
                    <a:pt x="335" y="85"/>
                  </a:lnTo>
                  <a:lnTo>
                    <a:pt x="110" y="159"/>
                  </a:lnTo>
                  <a:lnTo>
                    <a:pt x="0" y="206"/>
                  </a:lnTo>
                  <a:lnTo>
                    <a:pt x="712" y="1805"/>
                  </a:lnTo>
                  <a:lnTo>
                    <a:pt x="772" y="1784"/>
                  </a:lnTo>
                  <a:lnTo>
                    <a:pt x="894" y="1761"/>
                  </a:lnTo>
                  <a:lnTo>
                    <a:pt x="956" y="1758"/>
                  </a:lnTo>
                  <a:lnTo>
                    <a:pt x="988" y="1759"/>
                  </a:lnTo>
                  <a:lnTo>
                    <a:pt x="1053" y="1765"/>
                  </a:lnTo>
                  <a:lnTo>
                    <a:pt x="1115" y="1778"/>
                  </a:lnTo>
                  <a:lnTo>
                    <a:pt x="1178" y="1796"/>
                  </a:lnTo>
                  <a:lnTo>
                    <a:pt x="1208" y="1809"/>
                  </a:lnTo>
                  <a:lnTo>
                    <a:pt x="1895" y="190"/>
                  </a:lnTo>
                  <a:lnTo>
                    <a:pt x="1838" y="166"/>
                  </a:lnTo>
                  <a:lnTo>
                    <a:pt x="1720" y="124"/>
                  </a:lnTo>
                  <a:lnTo>
                    <a:pt x="1601" y="87"/>
                  </a:lnTo>
                  <a:lnTo>
                    <a:pt x="1480" y="57"/>
                  </a:lnTo>
                  <a:lnTo>
                    <a:pt x="1357" y="33"/>
                  </a:lnTo>
                  <a:lnTo>
                    <a:pt x="1234" y="15"/>
                  </a:lnTo>
                  <a:lnTo>
                    <a:pt x="1109" y="5"/>
                  </a:lnTo>
                  <a:lnTo>
                    <a:pt x="985" y="0"/>
                  </a:lnTo>
                  <a:lnTo>
                    <a:pt x="922" y="2"/>
                  </a:ln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Background Red [2]" hidden="1">
              <a:extLst>
                <a:ext uri="{FF2B5EF4-FFF2-40B4-BE49-F238E27FC236}">
                  <a16:creationId xmlns:a16="http://schemas.microsoft.com/office/drawing/2014/main" id="{DF856415-EFCE-46A6-BEEC-A63C39042069}"/>
                </a:ext>
              </a:extLst>
            </p:cNvPr>
            <p:cNvSpPr>
              <a:spLocks/>
            </p:cNvSpPr>
            <p:nvPr>
              <p:custDataLst>
                <p:tags r:id="rId21"/>
              </p:custDataLst>
            </p:nvPr>
          </p:nvSpPr>
          <p:spPr bwMode="auto">
            <a:xfrm>
              <a:off x="2922588" y="2943225"/>
              <a:ext cx="790575" cy="781050"/>
            </a:xfrm>
            <a:custGeom>
              <a:avLst/>
              <a:gdLst>
                <a:gd name="T0" fmla="*/ 687 w 1991"/>
                <a:gd name="T1" fmla="*/ 0 h 1968"/>
                <a:gd name="T2" fmla="*/ 0 w 1991"/>
                <a:gd name="T3" fmla="*/ 1619 h 1968"/>
                <a:gd name="T4" fmla="*/ 29 w 1991"/>
                <a:gd name="T5" fmla="*/ 1631 h 1968"/>
                <a:gd name="T6" fmla="*/ 86 w 1991"/>
                <a:gd name="T7" fmla="*/ 1662 h 1968"/>
                <a:gd name="T8" fmla="*/ 166 w 1991"/>
                <a:gd name="T9" fmla="*/ 1715 h 1968"/>
                <a:gd name="T10" fmla="*/ 256 w 1991"/>
                <a:gd name="T11" fmla="*/ 1805 h 1968"/>
                <a:gd name="T12" fmla="*/ 313 w 1991"/>
                <a:gd name="T13" fmla="*/ 1882 h 1968"/>
                <a:gd name="T14" fmla="*/ 344 w 1991"/>
                <a:gd name="T15" fmla="*/ 1939 h 1968"/>
                <a:gd name="T16" fmla="*/ 357 w 1991"/>
                <a:gd name="T17" fmla="*/ 1968 h 1968"/>
                <a:gd name="T18" fmla="*/ 1991 w 1991"/>
                <a:gd name="T19" fmla="*/ 1373 h 1968"/>
                <a:gd name="T20" fmla="*/ 1970 w 1991"/>
                <a:gd name="T21" fmla="*/ 1316 h 1968"/>
                <a:gd name="T22" fmla="*/ 1922 w 1991"/>
                <a:gd name="T23" fmla="*/ 1202 h 1968"/>
                <a:gd name="T24" fmla="*/ 1868 w 1991"/>
                <a:gd name="T25" fmla="*/ 1093 h 1968"/>
                <a:gd name="T26" fmla="*/ 1809 w 1991"/>
                <a:gd name="T27" fmla="*/ 985 h 1968"/>
                <a:gd name="T28" fmla="*/ 1745 w 1991"/>
                <a:gd name="T29" fmla="*/ 883 h 1968"/>
                <a:gd name="T30" fmla="*/ 1676 w 1991"/>
                <a:gd name="T31" fmla="*/ 783 h 1968"/>
                <a:gd name="T32" fmla="*/ 1564 w 1991"/>
                <a:gd name="T33" fmla="*/ 641 h 1968"/>
                <a:gd name="T34" fmla="*/ 1397 w 1991"/>
                <a:gd name="T35" fmla="*/ 464 h 1968"/>
                <a:gd name="T36" fmla="*/ 1260 w 1991"/>
                <a:gd name="T37" fmla="*/ 345 h 1968"/>
                <a:gd name="T38" fmla="*/ 1164 w 1991"/>
                <a:gd name="T39" fmla="*/ 271 h 1968"/>
                <a:gd name="T40" fmla="*/ 1064 w 1991"/>
                <a:gd name="T41" fmla="*/ 202 h 1968"/>
                <a:gd name="T42" fmla="*/ 961 w 1991"/>
                <a:gd name="T43" fmla="*/ 137 h 1968"/>
                <a:gd name="T44" fmla="*/ 854 w 1991"/>
                <a:gd name="T45" fmla="*/ 78 h 1968"/>
                <a:gd name="T46" fmla="*/ 744 w 1991"/>
                <a:gd name="T47" fmla="*/ 25 h 1968"/>
                <a:gd name="T48" fmla="*/ 687 w 1991"/>
                <a:gd name="T49" fmla="*/ 0 h 1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91" h="1968">
                  <a:moveTo>
                    <a:pt x="687" y="0"/>
                  </a:moveTo>
                  <a:lnTo>
                    <a:pt x="0" y="1619"/>
                  </a:lnTo>
                  <a:lnTo>
                    <a:pt x="29" y="1631"/>
                  </a:lnTo>
                  <a:lnTo>
                    <a:pt x="86" y="1662"/>
                  </a:lnTo>
                  <a:lnTo>
                    <a:pt x="166" y="1715"/>
                  </a:lnTo>
                  <a:lnTo>
                    <a:pt x="256" y="1805"/>
                  </a:lnTo>
                  <a:lnTo>
                    <a:pt x="313" y="1882"/>
                  </a:lnTo>
                  <a:lnTo>
                    <a:pt x="344" y="1939"/>
                  </a:lnTo>
                  <a:lnTo>
                    <a:pt x="357" y="1968"/>
                  </a:lnTo>
                  <a:lnTo>
                    <a:pt x="1991" y="1373"/>
                  </a:lnTo>
                  <a:lnTo>
                    <a:pt x="1970" y="1316"/>
                  </a:lnTo>
                  <a:lnTo>
                    <a:pt x="1922" y="1202"/>
                  </a:lnTo>
                  <a:lnTo>
                    <a:pt x="1868" y="1093"/>
                  </a:lnTo>
                  <a:lnTo>
                    <a:pt x="1809" y="985"/>
                  </a:lnTo>
                  <a:lnTo>
                    <a:pt x="1745" y="883"/>
                  </a:lnTo>
                  <a:lnTo>
                    <a:pt x="1676" y="783"/>
                  </a:lnTo>
                  <a:lnTo>
                    <a:pt x="1564" y="641"/>
                  </a:lnTo>
                  <a:lnTo>
                    <a:pt x="1397" y="464"/>
                  </a:lnTo>
                  <a:lnTo>
                    <a:pt x="1260" y="345"/>
                  </a:lnTo>
                  <a:lnTo>
                    <a:pt x="1164" y="271"/>
                  </a:lnTo>
                  <a:lnTo>
                    <a:pt x="1064" y="202"/>
                  </a:lnTo>
                  <a:lnTo>
                    <a:pt x="961" y="137"/>
                  </a:lnTo>
                  <a:lnTo>
                    <a:pt x="854" y="78"/>
                  </a:lnTo>
                  <a:lnTo>
                    <a:pt x="744" y="25"/>
                  </a:lnTo>
                  <a:lnTo>
                    <a:pt x="687" y="0"/>
                  </a:ln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Needle Red [2]" hidden="1">
              <a:extLst>
                <a:ext uri="{FF2B5EF4-FFF2-40B4-BE49-F238E27FC236}">
                  <a16:creationId xmlns:a16="http://schemas.microsoft.com/office/drawing/2014/main" id="{DA1CD143-C456-48BC-9917-F34D6CC754B7}"/>
                </a:ext>
              </a:extLst>
            </p:cNvPr>
            <p:cNvSpPr>
              <a:spLocks/>
            </p:cNvSpPr>
            <p:nvPr>
              <p:custDataLst>
                <p:tags r:id="rId22"/>
              </p:custDataLst>
            </p:nvPr>
          </p:nvSpPr>
          <p:spPr bwMode="auto">
            <a:xfrm>
              <a:off x="2986088" y="3262313"/>
              <a:ext cx="401638" cy="385763"/>
            </a:xfrm>
            <a:custGeom>
              <a:avLst/>
              <a:gdLst>
                <a:gd name="T0" fmla="*/ 1013 w 1013"/>
                <a:gd name="T1" fmla="*/ 0 h 975"/>
                <a:gd name="T2" fmla="*/ 553 w 1013"/>
                <a:gd name="T3" fmla="*/ 115 h 975"/>
                <a:gd name="T4" fmla="*/ 684 w 1013"/>
                <a:gd name="T5" fmla="*/ 250 h 975"/>
                <a:gd name="T6" fmla="*/ 0 w 1013"/>
                <a:gd name="T7" fmla="*/ 909 h 975"/>
                <a:gd name="T8" fmla="*/ 37 w 1013"/>
                <a:gd name="T9" fmla="*/ 940 h 975"/>
                <a:gd name="T10" fmla="*/ 71 w 1013"/>
                <a:gd name="T11" fmla="*/ 975 h 975"/>
                <a:gd name="T12" fmla="*/ 750 w 1013"/>
                <a:gd name="T13" fmla="*/ 318 h 975"/>
                <a:gd name="T14" fmla="*/ 882 w 1013"/>
                <a:gd name="T15" fmla="*/ 455 h 975"/>
                <a:gd name="T16" fmla="*/ 1013 w 1013"/>
                <a:gd name="T17" fmla="*/ 0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3" h="975">
                  <a:moveTo>
                    <a:pt x="1013" y="0"/>
                  </a:moveTo>
                  <a:lnTo>
                    <a:pt x="553" y="115"/>
                  </a:lnTo>
                  <a:lnTo>
                    <a:pt x="684" y="250"/>
                  </a:lnTo>
                  <a:lnTo>
                    <a:pt x="0" y="909"/>
                  </a:lnTo>
                  <a:lnTo>
                    <a:pt x="37" y="940"/>
                  </a:lnTo>
                  <a:lnTo>
                    <a:pt x="71" y="975"/>
                  </a:lnTo>
                  <a:lnTo>
                    <a:pt x="750" y="318"/>
                  </a:lnTo>
                  <a:lnTo>
                    <a:pt x="882" y="455"/>
                  </a:lnTo>
                  <a:lnTo>
                    <a:pt x="101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Needle Yellow [1]" hidden="1">
              <a:extLst>
                <a:ext uri="{FF2B5EF4-FFF2-40B4-BE49-F238E27FC236}">
                  <a16:creationId xmlns:a16="http://schemas.microsoft.com/office/drawing/2014/main" id="{609514AA-D0DE-4B07-AF2C-A72EFB7558D1}"/>
                </a:ext>
              </a:extLst>
            </p:cNvPr>
            <p:cNvSpPr>
              <a:spLocks/>
            </p:cNvSpPr>
            <p:nvPr>
              <p:custDataLst>
                <p:tags r:id="rId23"/>
              </p:custDataLst>
            </p:nvPr>
          </p:nvSpPr>
          <p:spPr bwMode="auto">
            <a:xfrm>
              <a:off x="2732088" y="3036888"/>
              <a:ext cx="188913" cy="530225"/>
            </a:xfrm>
            <a:custGeom>
              <a:avLst/>
              <a:gdLst>
                <a:gd name="T0" fmla="*/ 236 w 474"/>
                <a:gd name="T1" fmla="*/ 0 h 1336"/>
                <a:gd name="T2" fmla="*/ 0 w 474"/>
                <a:gd name="T3" fmla="*/ 410 h 1336"/>
                <a:gd name="T4" fmla="*/ 188 w 474"/>
                <a:gd name="T5" fmla="*/ 410 h 1336"/>
                <a:gd name="T6" fmla="*/ 188 w 474"/>
                <a:gd name="T7" fmla="*/ 1334 h 1336"/>
                <a:gd name="T8" fmla="*/ 207 w 474"/>
                <a:gd name="T9" fmla="*/ 1334 h 1336"/>
                <a:gd name="T10" fmla="*/ 226 w 474"/>
                <a:gd name="T11" fmla="*/ 1332 h 1336"/>
                <a:gd name="T12" fmla="*/ 255 w 474"/>
                <a:gd name="T13" fmla="*/ 1334 h 1336"/>
                <a:gd name="T14" fmla="*/ 283 w 474"/>
                <a:gd name="T15" fmla="*/ 1336 h 1336"/>
                <a:gd name="T16" fmla="*/ 283 w 474"/>
                <a:gd name="T17" fmla="*/ 410 h 1336"/>
                <a:gd name="T18" fmla="*/ 474 w 474"/>
                <a:gd name="T19" fmla="*/ 410 h 1336"/>
                <a:gd name="T20" fmla="*/ 236 w 474"/>
                <a:gd name="T21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4" h="1336">
                  <a:moveTo>
                    <a:pt x="236" y="0"/>
                  </a:moveTo>
                  <a:lnTo>
                    <a:pt x="0" y="410"/>
                  </a:lnTo>
                  <a:lnTo>
                    <a:pt x="188" y="410"/>
                  </a:lnTo>
                  <a:lnTo>
                    <a:pt x="188" y="1334"/>
                  </a:lnTo>
                  <a:lnTo>
                    <a:pt x="207" y="1334"/>
                  </a:lnTo>
                  <a:lnTo>
                    <a:pt x="226" y="1332"/>
                  </a:lnTo>
                  <a:lnTo>
                    <a:pt x="255" y="1334"/>
                  </a:lnTo>
                  <a:lnTo>
                    <a:pt x="283" y="1336"/>
                  </a:lnTo>
                  <a:lnTo>
                    <a:pt x="283" y="410"/>
                  </a:lnTo>
                  <a:lnTo>
                    <a:pt x="474" y="41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Needle Green [0]" hidden="1">
              <a:extLst>
                <a:ext uri="{FF2B5EF4-FFF2-40B4-BE49-F238E27FC236}">
                  <a16:creationId xmlns:a16="http://schemas.microsoft.com/office/drawing/2014/main" id="{16DB412B-A413-4CFF-A0BD-E5E782011825}"/>
                </a:ext>
              </a:extLst>
            </p:cNvPr>
            <p:cNvSpPr>
              <a:spLocks/>
            </p:cNvSpPr>
            <p:nvPr>
              <p:custDataLst>
                <p:tags r:id="rId24"/>
              </p:custDataLst>
            </p:nvPr>
          </p:nvSpPr>
          <p:spPr bwMode="auto">
            <a:xfrm>
              <a:off x="2257425" y="3260725"/>
              <a:ext cx="400050" cy="387350"/>
            </a:xfrm>
            <a:custGeom>
              <a:avLst/>
              <a:gdLst>
                <a:gd name="T0" fmla="*/ 0 w 1010"/>
                <a:gd name="T1" fmla="*/ 0 h 977"/>
                <a:gd name="T2" fmla="*/ 131 w 1010"/>
                <a:gd name="T3" fmla="*/ 456 h 977"/>
                <a:gd name="T4" fmla="*/ 261 w 1010"/>
                <a:gd name="T5" fmla="*/ 320 h 977"/>
                <a:gd name="T6" fmla="*/ 941 w 1010"/>
                <a:gd name="T7" fmla="*/ 977 h 977"/>
                <a:gd name="T8" fmla="*/ 975 w 1010"/>
                <a:gd name="T9" fmla="*/ 942 h 977"/>
                <a:gd name="T10" fmla="*/ 1010 w 1010"/>
                <a:gd name="T11" fmla="*/ 911 h 977"/>
                <a:gd name="T12" fmla="*/ 328 w 1010"/>
                <a:gd name="T13" fmla="*/ 252 h 977"/>
                <a:gd name="T14" fmla="*/ 460 w 1010"/>
                <a:gd name="T15" fmla="*/ 116 h 977"/>
                <a:gd name="T16" fmla="*/ 0 w 1010"/>
                <a:gd name="T17" fmla="*/ 0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0" h="977">
                  <a:moveTo>
                    <a:pt x="0" y="0"/>
                  </a:moveTo>
                  <a:lnTo>
                    <a:pt x="131" y="456"/>
                  </a:lnTo>
                  <a:lnTo>
                    <a:pt x="261" y="320"/>
                  </a:lnTo>
                  <a:lnTo>
                    <a:pt x="941" y="977"/>
                  </a:lnTo>
                  <a:lnTo>
                    <a:pt x="975" y="942"/>
                  </a:lnTo>
                  <a:lnTo>
                    <a:pt x="1010" y="911"/>
                  </a:lnTo>
                  <a:lnTo>
                    <a:pt x="328" y="252"/>
                  </a:lnTo>
                  <a:lnTo>
                    <a:pt x="460" y="1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95989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48" r:id="rId7"/>
    <p:sldLayoutId id="2147483934" r:id="rId8"/>
    <p:sldLayoutId id="2147483935" r:id="rId9"/>
    <p:sldLayoutId id="2147483936" r:id="rId10"/>
    <p:sldLayoutId id="2147483937" r:id="rId11"/>
    <p:sldLayoutId id="2147483938" r:id="rId12"/>
    <p:sldLayoutId id="2147483939" r:id="rId13"/>
    <p:sldLayoutId id="2147483942" r:id="rId14"/>
    <p:sldLayoutId id="2147483956" r:id="rId15"/>
  </p:sldLayoutIdLst>
  <p:hf hdr="0" dt="0"/>
  <p:txStyles>
    <p:titleStyle>
      <a:lvl1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 kern="1200">
          <a:solidFill>
            <a:schemeClr val="accent2"/>
          </a:solidFill>
          <a:latin typeface="+mj-lt"/>
          <a:ea typeface="MS PGothic" panose="020B0600070205080204" pitchFamily="34" charset="-128"/>
          <a:cs typeface="+mj-cs"/>
        </a:defRPr>
      </a:lvl1pPr>
      <a:lvl2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Themis Display" pitchFamily="50" charset="0"/>
          <a:ea typeface="MS PGothic" panose="020B0600070205080204" pitchFamily="34" charset="-128"/>
        </a:defRPr>
      </a:lvl2pPr>
      <a:lvl3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Themis Display" pitchFamily="50" charset="0"/>
          <a:ea typeface="MS PGothic" panose="020B0600070205080204" pitchFamily="34" charset="-128"/>
        </a:defRPr>
      </a:lvl3pPr>
      <a:lvl4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Themis Display" pitchFamily="50" charset="0"/>
          <a:ea typeface="MS PGothic" panose="020B0600070205080204" pitchFamily="34" charset="-128"/>
        </a:defRPr>
      </a:lvl4pPr>
      <a:lvl5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Themis Display" pitchFamily="50" charset="0"/>
          <a:ea typeface="MS PGothic" panose="020B0600070205080204" pitchFamily="34" charset="-128"/>
        </a:defRPr>
      </a:lvl5pPr>
      <a:lvl6pPr marL="457200" algn="l" defTabSz="912813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6pPr>
      <a:lvl7pPr marL="914400" algn="l" defTabSz="912813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7pPr>
      <a:lvl8pPr marL="1371600" algn="l" defTabSz="912813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8pPr>
      <a:lvl9pPr marL="1828800" algn="l" defTabSz="912813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9pPr>
    </p:titleStyle>
    <p:bodyStyle>
      <a:lvl1pPr marL="342900" indent="-3429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6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4572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9144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2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3716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1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18288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1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314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62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10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58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8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6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4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92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40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88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36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84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titre 1">
            <a:extLst>
              <a:ext uri="{FF2B5EF4-FFF2-40B4-BE49-F238E27FC236}">
                <a16:creationId xmlns:a16="http://schemas.microsoft.com/office/drawing/2014/main" id="{FCCF7D8D-F2B4-4F64-B53D-1CF8DA7D39A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79388" y="179388"/>
            <a:ext cx="8785225" cy="90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 style du titre</a:t>
            </a:r>
          </a:p>
        </p:txBody>
      </p:sp>
      <p:sp>
        <p:nvSpPr>
          <p:cNvPr id="8195" name="Espace réservé du texte 2">
            <a:extLst>
              <a:ext uri="{FF2B5EF4-FFF2-40B4-BE49-F238E27FC236}">
                <a16:creationId xmlns:a16="http://schemas.microsoft.com/office/drawing/2014/main" id="{69375E07-7579-4D78-ABCE-CE92E5E8F3C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80975" y="1200150"/>
            <a:ext cx="8783638" cy="326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EF0B71D5-9786-47FC-B946-322F88227D15}"/>
              </a:ext>
            </a:extLst>
          </p:cNvPr>
          <p:cNvCxnSpPr/>
          <p:nvPr userDrawn="1"/>
        </p:nvCxnSpPr>
        <p:spPr>
          <a:xfrm>
            <a:off x="1331913" y="4624388"/>
            <a:ext cx="31416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53EB6EFF-8575-4E76-B63D-F521730722D5}"/>
              </a:ext>
            </a:extLst>
          </p:cNvPr>
          <p:cNvCxnSpPr/>
          <p:nvPr userDrawn="1"/>
        </p:nvCxnSpPr>
        <p:spPr>
          <a:xfrm>
            <a:off x="179388" y="4624388"/>
            <a:ext cx="1063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88FFB93E-A52F-4123-A3D2-D2A81668C742}"/>
              </a:ext>
            </a:extLst>
          </p:cNvPr>
          <p:cNvCxnSpPr/>
          <p:nvPr userDrawn="1"/>
        </p:nvCxnSpPr>
        <p:spPr>
          <a:xfrm>
            <a:off x="8515350" y="4624388"/>
            <a:ext cx="4492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u numéro de diapositive 2">
            <a:extLst>
              <a:ext uri="{FF2B5EF4-FFF2-40B4-BE49-F238E27FC236}">
                <a16:creationId xmlns:a16="http://schemas.microsoft.com/office/drawing/2014/main" id="{357DFB5A-CD01-4E1B-B8A0-C2579D13F2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44211" y="4686299"/>
            <a:ext cx="660368" cy="146917"/>
          </a:xfrm>
          <a:prstGeom prst="rect">
            <a:avLst/>
          </a:prstGeom>
        </p:spPr>
        <p:txBody>
          <a:bodyPr/>
          <a:lstStyle>
            <a:lvl1pPr>
              <a:defRPr sz="1000" b="1"/>
            </a:lvl1pPr>
          </a:lstStyle>
          <a:p>
            <a:r>
              <a:rPr lang="fr-FR" altLang="fr-FR"/>
              <a:t>p.</a:t>
            </a:r>
            <a:fld id="{3164A48C-5A55-4ACD-8BDA-408285186C6C}" type="slidenum">
              <a:rPr lang="fr-FR" altLang="fr-FR" smtClean="0"/>
              <a:pPr/>
              <a:t>‹N°›</a:t>
            </a:fld>
            <a:endParaRPr lang="fr-FR" altLang="fr-FR"/>
          </a:p>
        </p:txBody>
      </p:sp>
      <p:sp>
        <p:nvSpPr>
          <p:cNvPr id="14" name="Espace réservé du pied de page 4">
            <a:extLst>
              <a:ext uri="{FF2B5EF4-FFF2-40B4-BE49-F238E27FC236}">
                <a16:creationId xmlns:a16="http://schemas.microsoft.com/office/drawing/2014/main" id="{495F0A95-F6E8-43FB-881D-ECFB083710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31913" y="4686300"/>
            <a:ext cx="3141662" cy="268288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r>
              <a:rPr lang="fr-FR" altLang="fr-FR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1666016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</p:sldLayoutIdLst>
  <p:hf hdr="0" dt="0"/>
  <p:txStyles>
    <p:titleStyle>
      <a:lvl1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 kern="1200">
          <a:solidFill>
            <a:schemeClr val="accent2"/>
          </a:solidFill>
          <a:latin typeface="+mj-lt"/>
          <a:ea typeface="MS PGothic" panose="020B0600070205080204" pitchFamily="34" charset="-128"/>
          <a:cs typeface="+mj-cs"/>
        </a:defRPr>
      </a:lvl1pPr>
      <a:lvl2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Themis Display" pitchFamily="50" charset="0"/>
          <a:ea typeface="MS PGothic" panose="020B0600070205080204" pitchFamily="34" charset="-128"/>
        </a:defRPr>
      </a:lvl2pPr>
      <a:lvl3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Themis Display" pitchFamily="50" charset="0"/>
          <a:ea typeface="MS PGothic" panose="020B0600070205080204" pitchFamily="34" charset="-128"/>
        </a:defRPr>
      </a:lvl3pPr>
      <a:lvl4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Themis Display" pitchFamily="50" charset="0"/>
          <a:ea typeface="MS PGothic" panose="020B0600070205080204" pitchFamily="34" charset="-128"/>
        </a:defRPr>
      </a:lvl4pPr>
      <a:lvl5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Themis Display" pitchFamily="50" charset="0"/>
          <a:ea typeface="MS PGothic" panose="020B0600070205080204" pitchFamily="34" charset="-128"/>
        </a:defRPr>
      </a:lvl5pPr>
      <a:lvl6pPr marL="457200" algn="l" defTabSz="912813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6pPr>
      <a:lvl7pPr marL="914400" algn="l" defTabSz="912813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7pPr>
      <a:lvl8pPr marL="1371600" algn="l" defTabSz="912813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8pPr>
      <a:lvl9pPr marL="1828800" algn="l" defTabSz="912813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9pPr>
    </p:titleStyle>
    <p:bodyStyle>
      <a:lvl1pPr marL="342900" indent="-3429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6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4572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9144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2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3716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1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18288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1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314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62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10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58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8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6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4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92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40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88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36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84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titre 1">
            <a:extLst>
              <a:ext uri="{FF2B5EF4-FFF2-40B4-BE49-F238E27FC236}">
                <a16:creationId xmlns:a16="http://schemas.microsoft.com/office/drawing/2014/main" id="{FCCF7D8D-F2B4-4F64-B53D-1CF8DA7D39A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79389" y="179388"/>
            <a:ext cx="8785225" cy="90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dirty="0"/>
              <a:t>Modifiez le style du titre</a:t>
            </a:r>
          </a:p>
        </p:txBody>
      </p:sp>
      <p:sp>
        <p:nvSpPr>
          <p:cNvPr id="8195" name="Espace réservé du texte 2">
            <a:extLst>
              <a:ext uri="{FF2B5EF4-FFF2-40B4-BE49-F238E27FC236}">
                <a16:creationId xmlns:a16="http://schemas.microsoft.com/office/drawing/2014/main" id="{69375E07-7579-4D78-ABCE-CE92E5E8F3C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80975" y="1200151"/>
            <a:ext cx="8783638" cy="326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dirty="0"/>
              <a:t>Modifiez les styles du texte du masque</a:t>
            </a:r>
          </a:p>
          <a:p>
            <a:pPr lvl="1"/>
            <a:r>
              <a:rPr lang="fr-FR" altLang="fr-FR" dirty="0"/>
              <a:t>Deuxième niveau</a:t>
            </a:r>
          </a:p>
          <a:p>
            <a:pPr lvl="2"/>
            <a:r>
              <a:rPr lang="fr-FR" altLang="fr-FR" dirty="0"/>
              <a:t>Troisième niveau</a:t>
            </a:r>
          </a:p>
          <a:p>
            <a:pPr lvl="3"/>
            <a:r>
              <a:rPr lang="fr-FR" altLang="fr-FR" dirty="0"/>
              <a:t>Quatrième niveau</a:t>
            </a:r>
          </a:p>
          <a:p>
            <a:pPr lvl="4"/>
            <a:r>
              <a:rPr lang="fr-FR" altLang="fr-FR" dirty="0"/>
              <a:t>Cinquième niveau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EB6C84B-7778-43D8-B486-E6D65B2301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15351" y="4551364"/>
            <a:ext cx="449263" cy="27463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r>
              <a:rPr lang="fr-FR" altLang="fr-FR" dirty="0"/>
              <a:t>—————</a:t>
            </a:r>
          </a:p>
          <a:p>
            <a:r>
              <a:rPr lang="fr-FR" altLang="fr-FR" dirty="0"/>
              <a:t>p.</a:t>
            </a:r>
            <a:fld id="{02234E93-1489-443F-A865-634E8015BFEA}" type="slidenum">
              <a:rPr lang="fr-FR" altLang="fr-FR"/>
              <a:pPr/>
              <a:t>‹N°›</a:t>
            </a:fld>
            <a:endParaRPr lang="fr-FR" altLang="fr-FR" dirty="0"/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0AFF06D4-6DCC-4C4A-A2E0-DC1DCC9C18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31914" y="4686300"/>
            <a:ext cx="3141662" cy="26828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lnSpc>
                <a:spcPts val="1200"/>
              </a:lnSpc>
              <a:defRPr sz="1000" b="1"/>
            </a:lvl1pPr>
          </a:lstStyle>
          <a:p>
            <a:r>
              <a:rPr lang="fr-FR" altLang="fr-FR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402305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73" r:id="rId3"/>
    <p:sldLayoutId id="2147483974" r:id="rId4"/>
    <p:sldLayoutId id="2147483975" r:id="rId5"/>
    <p:sldLayoutId id="2147483976" r:id="rId6"/>
  </p:sldLayoutIdLst>
  <p:hf hdr="0" dt="0"/>
  <p:txStyles>
    <p:titleStyle>
      <a:lvl1pPr algn="l" defTabSz="912791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 kern="1200">
          <a:solidFill>
            <a:schemeClr val="accent2"/>
          </a:solidFill>
          <a:latin typeface="+mj-lt"/>
          <a:ea typeface="MS PGothic" panose="020B0600070205080204" pitchFamily="34" charset="-128"/>
          <a:cs typeface="+mj-cs"/>
        </a:defRPr>
      </a:lvl1pPr>
      <a:lvl2pPr algn="l" defTabSz="912791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Themis Display" pitchFamily="50" charset="0"/>
          <a:ea typeface="MS PGothic" panose="020B0600070205080204" pitchFamily="34" charset="-128"/>
        </a:defRPr>
      </a:lvl2pPr>
      <a:lvl3pPr algn="l" defTabSz="912791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Themis Display" pitchFamily="50" charset="0"/>
          <a:ea typeface="MS PGothic" panose="020B0600070205080204" pitchFamily="34" charset="-128"/>
        </a:defRPr>
      </a:lvl3pPr>
      <a:lvl4pPr algn="l" defTabSz="912791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Themis Display" pitchFamily="50" charset="0"/>
          <a:ea typeface="MS PGothic" panose="020B0600070205080204" pitchFamily="34" charset="-128"/>
        </a:defRPr>
      </a:lvl4pPr>
      <a:lvl5pPr algn="l" defTabSz="912791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Themis Display" pitchFamily="50" charset="0"/>
          <a:ea typeface="MS PGothic" panose="020B0600070205080204" pitchFamily="34" charset="-128"/>
        </a:defRPr>
      </a:lvl5pPr>
      <a:lvl6pPr marL="457189" algn="l" defTabSz="912791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6pPr>
      <a:lvl7pPr marL="914378" algn="l" defTabSz="912791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7pPr>
      <a:lvl8pPr marL="1371566" algn="l" defTabSz="912791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8pPr>
      <a:lvl9pPr marL="1828754" algn="l" defTabSz="912791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9pPr>
    </p:titleStyle>
    <p:bodyStyle>
      <a:lvl1pPr marL="342892" indent="-342892" algn="l" defTabSz="91279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6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457189" algn="l" defTabSz="91279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914378" algn="l" defTabSz="91279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2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371566" algn="l" defTabSz="91279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1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1828754" algn="l" defTabSz="91279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1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251" indent="-228569" algn="l" defTabSz="914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88" indent="-228569" algn="l" defTabSz="914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25" indent="-228569" algn="l" defTabSz="914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61" indent="-228569" algn="l" defTabSz="914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6" algn="l" defTabSz="914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73" algn="l" defTabSz="914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10" algn="l" defTabSz="914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47" algn="l" defTabSz="914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83" algn="l" defTabSz="914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20" algn="l" defTabSz="914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56" algn="l" defTabSz="914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92" algn="l" defTabSz="914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titre 1">
            <a:extLst>
              <a:ext uri="{FF2B5EF4-FFF2-40B4-BE49-F238E27FC236}">
                <a16:creationId xmlns:a16="http://schemas.microsoft.com/office/drawing/2014/main" id="{358632D4-D9AB-4F59-803A-738419FFAB8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79388" y="179388"/>
            <a:ext cx="8785225" cy="90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dirty="0"/>
              <a:t>Modifiez le style du titre</a:t>
            </a:r>
          </a:p>
        </p:txBody>
      </p:sp>
      <p:sp>
        <p:nvSpPr>
          <p:cNvPr id="3075" name="Espace réservé du texte 2">
            <a:extLst>
              <a:ext uri="{FF2B5EF4-FFF2-40B4-BE49-F238E27FC236}">
                <a16:creationId xmlns:a16="http://schemas.microsoft.com/office/drawing/2014/main" id="{282FF560-8C12-450A-845D-2E122B4D345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80975" y="1200150"/>
            <a:ext cx="8783638" cy="326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dirty="0"/>
              <a:t>Modifiez les styles du texte du masque</a:t>
            </a:r>
          </a:p>
          <a:p>
            <a:pPr lvl="1"/>
            <a:r>
              <a:rPr lang="fr-FR" altLang="fr-FR" dirty="0"/>
              <a:t>Deuxième niveau</a:t>
            </a:r>
          </a:p>
          <a:p>
            <a:pPr lvl="2"/>
            <a:r>
              <a:rPr lang="fr-FR" altLang="fr-FR" dirty="0"/>
              <a:t>Troisième niveau</a:t>
            </a:r>
          </a:p>
          <a:p>
            <a:pPr lvl="3"/>
            <a:r>
              <a:rPr lang="fr-FR" altLang="fr-FR" dirty="0"/>
              <a:t>Quatrième niveau</a:t>
            </a:r>
          </a:p>
          <a:p>
            <a:pPr lvl="4"/>
            <a:r>
              <a:rPr lang="fr-FR" altLang="fr-FR" dirty="0"/>
              <a:t>Cinquième niveau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B3C4EF2-5272-477D-BB68-272E49FE2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15350" y="4551363"/>
            <a:ext cx="449263" cy="27463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000" b="1"/>
            </a:lvl1pPr>
          </a:lstStyle>
          <a:p>
            <a:pPr>
              <a:defRPr/>
            </a:pPr>
            <a:r>
              <a:rPr lang="fr-FR" altLang="fr-FR" dirty="0"/>
              <a:t>—————</a:t>
            </a:r>
          </a:p>
          <a:p>
            <a:pPr>
              <a:defRPr/>
            </a:pPr>
            <a:r>
              <a:rPr lang="fr-FR" altLang="fr-FR" dirty="0"/>
              <a:t>p.</a:t>
            </a:r>
            <a:fld id="{61A0581A-02D3-49F8-B6FF-EE6807918330}" type="slidenum">
              <a:rPr lang="fr-FR" altLang="fr-FR"/>
              <a:pPr>
                <a:defRPr/>
              </a:pPr>
              <a:t>‹N°›</a:t>
            </a:fld>
            <a:endParaRPr lang="fr-FR" altLang="fr-FR" dirty="0"/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9040A5D5-DB9A-47C3-A71D-F3B366D6C1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31913" y="4686300"/>
            <a:ext cx="3141662" cy="26828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eaLnBrk="1" hangingPunct="1">
              <a:lnSpc>
                <a:spcPts val="1200"/>
              </a:lnSpc>
              <a:defRPr sz="1000" b="1"/>
            </a:lvl1pPr>
          </a:lstStyle>
          <a:p>
            <a:pPr>
              <a:defRPr/>
            </a:pPr>
            <a:r>
              <a:rPr lang="fr-FR" altLang="fr-FR" dirty="0"/>
              <a:t>DPOS_SNUM_RôlesSquadAgile_V3</a:t>
            </a:r>
          </a:p>
        </p:txBody>
      </p:sp>
      <p:grpSp>
        <p:nvGrpSpPr>
          <p:cNvPr id="3078" name="Gauge 3" hidden="1">
            <a:extLst>
              <a:ext uri="{FF2B5EF4-FFF2-40B4-BE49-F238E27FC236}">
                <a16:creationId xmlns:a16="http://schemas.microsoft.com/office/drawing/2014/main" id="{8700906E-72AB-4B2A-B0A2-3730F6900644}"/>
              </a:ext>
            </a:extLst>
          </p:cNvPr>
          <p:cNvGrpSpPr>
            <a:grpSpLocks noChangeAspect="1"/>
          </p:cNvGrpSpPr>
          <p:nvPr userDrawn="1">
            <p:custDataLst>
              <p:tags r:id="rId16"/>
            </p:custDataLst>
          </p:nvPr>
        </p:nvGrpSpPr>
        <p:grpSpPr bwMode="auto">
          <a:xfrm>
            <a:off x="9271000" y="0"/>
            <a:ext cx="582613" cy="280988"/>
            <a:chOff x="1939925" y="2867025"/>
            <a:chExt cx="1773238" cy="857250"/>
          </a:xfrm>
        </p:grpSpPr>
        <p:sp>
          <p:nvSpPr>
            <p:cNvPr id="3079" name="Background [-1]" hidden="1">
              <a:extLst>
                <a:ext uri="{FF2B5EF4-FFF2-40B4-BE49-F238E27FC236}">
                  <a16:creationId xmlns:a16="http://schemas.microsoft.com/office/drawing/2014/main" id="{3652E94D-1B15-4C7B-8EA2-B110838186A0}"/>
                </a:ext>
              </a:extLst>
            </p:cNvPr>
            <p:cNvSpPr>
              <a:spLocks/>
            </p:cNvSpPr>
            <p:nvPr>
              <p:custDataLst>
                <p:tags r:id="rId17"/>
              </p:custDataLst>
            </p:nvPr>
          </p:nvSpPr>
          <p:spPr bwMode="auto">
            <a:xfrm>
              <a:off x="1939925" y="2867025"/>
              <a:ext cx="1773238" cy="857250"/>
            </a:xfrm>
            <a:custGeom>
              <a:avLst/>
              <a:gdLst>
                <a:gd name="T0" fmla="*/ 352034616 w 4464"/>
                <a:gd name="T1" fmla="*/ 0 h 2158"/>
                <a:gd name="T2" fmla="*/ 337517819 w 4464"/>
                <a:gd name="T3" fmla="*/ 315411 h 2158"/>
                <a:gd name="T4" fmla="*/ 308326127 w 4464"/>
                <a:gd name="T5" fmla="*/ 2524875 h 2158"/>
                <a:gd name="T6" fmla="*/ 279765634 w 4464"/>
                <a:gd name="T7" fmla="*/ 7101113 h 2158"/>
                <a:gd name="T8" fmla="*/ 251678641 w 4464"/>
                <a:gd name="T9" fmla="*/ 13728712 h 2158"/>
                <a:gd name="T10" fmla="*/ 224696346 w 4464"/>
                <a:gd name="T11" fmla="*/ 22407673 h 2158"/>
                <a:gd name="T12" fmla="*/ 198502554 w 4464"/>
                <a:gd name="T13" fmla="*/ 32980688 h 2158"/>
                <a:gd name="T14" fmla="*/ 172940359 w 4464"/>
                <a:gd name="T15" fmla="*/ 45604667 h 2158"/>
                <a:gd name="T16" fmla="*/ 148640166 w 4464"/>
                <a:gd name="T17" fmla="*/ 59964598 h 2158"/>
                <a:gd name="T18" fmla="*/ 125760470 w 4464"/>
                <a:gd name="T19" fmla="*/ 76060479 h 2158"/>
                <a:gd name="T20" fmla="*/ 103827375 w 4464"/>
                <a:gd name="T21" fmla="*/ 93891915 h 2158"/>
                <a:gd name="T22" fmla="*/ 83314380 w 4464"/>
                <a:gd name="T23" fmla="*/ 113617404 h 2158"/>
                <a:gd name="T24" fmla="*/ 64379185 w 4464"/>
                <a:gd name="T25" fmla="*/ 134604934 h 2158"/>
                <a:gd name="T26" fmla="*/ 47022188 w 4464"/>
                <a:gd name="T27" fmla="*/ 157170710 h 2158"/>
                <a:gd name="T28" fmla="*/ 31242992 w 4464"/>
                <a:gd name="T29" fmla="*/ 180998923 h 2158"/>
                <a:gd name="T30" fmla="*/ 17199296 w 4464"/>
                <a:gd name="T31" fmla="*/ 206246882 h 2158"/>
                <a:gd name="T32" fmla="*/ 5049200 w 4464"/>
                <a:gd name="T33" fmla="*/ 232915381 h 2158"/>
                <a:gd name="T34" fmla="*/ 0 w 4464"/>
                <a:gd name="T35" fmla="*/ 246644490 h 2158"/>
                <a:gd name="T36" fmla="*/ 254834639 w 4464"/>
                <a:gd name="T37" fmla="*/ 339431673 h 2158"/>
                <a:gd name="T38" fmla="*/ 258147940 w 4464"/>
                <a:gd name="T39" fmla="*/ 332646368 h 2158"/>
                <a:gd name="T40" fmla="*/ 266353138 w 4464"/>
                <a:gd name="T41" fmla="*/ 319864286 h 2158"/>
                <a:gd name="T42" fmla="*/ 276294235 w 4464"/>
                <a:gd name="T43" fmla="*/ 308502744 h 2158"/>
                <a:gd name="T44" fmla="*/ 287339633 w 4464"/>
                <a:gd name="T45" fmla="*/ 298560948 h 2158"/>
                <a:gd name="T46" fmla="*/ 299963228 w 4464"/>
                <a:gd name="T47" fmla="*/ 290670912 h 2158"/>
                <a:gd name="T48" fmla="*/ 313375327 w 4464"/>
                <a:gd name="T49" fmla="*/ 284359120 h 2158"/>
                <a:gd name="T50" fmla="*/ 327734423 w 4464"/>
                <a:gd name="T51" fmla="*/ 280098294 h 2158"/>
                <a:gd name="T52" fmla="*/ 342724719 w 4464"/>
                <a:gd name="T53" fmla="*/ 277889227 h 2158"/>
                <a:gd name="T54" fmla="*/ 350456419 w 4464"/>
                <a:gd name="T55" fmla="*/ 277573419 h 2158"/>
                <a:gd name="T56" fmla="*/ 358346215 w 4464"/>
                <a:gd name="T57" fmla="*/ 277889227 h 2158"/>
                <a:gd name="T58" fmla="*/ 373494212 w 4464"/>
                <a:gd name="T59" fmla="*/ 280098294 h 2158"/>
                <a:gd name="T60" fmla="*/ 387853309 w 4464"/>
                <a:gd name="T61" fmla="*/ 284674531 h 2158"/>
                <a:gd name="T62" fmla="*/ 401423505 w 4464"/>
                <a:gd name="T63" fmla="*/ 290829014 h 2158"/>
                <a:gd name="T64" fmla="*/ 413889003 w 4464"/>
                <a:gd name="T65" fmla="*/ 299034462 h 2158"/>
                <a:gd name="T66" fmla="*/ 425250199 w 4464"/>
                <a:gd name="T67" fmla="*/ 309133963 h 2158"/>
                <a:gd name="T68" fmla="*/ 435033198 w 4464"/>
                <a:gd name="T69" fmla="*/ 320495505 h 2158"/>
                <a:gd name="T70" fmla="*/ 443080695 w 4464"/>
                <a:gd name="T71" fmla="*/ 333592998 h 2158"/>
                <a:gd name="T72" fmla="*/ 446394394 w 4464"/>
                <a:gd name="T73" fmla="*/ 340536405 h 2158"/>
                <a:gd name="T74" fmla="*/ 704384634 w 4464"/>
                <a:gd name="T75" fmla="*/ 246644490 h 2158"/>
                <a:gd name="T76" fmla="*/ 699177336 w 4464"/>
                <a:gd name="T77" fmla="*/ 232915381 h 2158"/>
                <a:gd name="T78" fmla="*/ 687027637 w 4464"/>
                <a:gd name="T79" fmla="*/ 206246882 h 2158"/>
                <a:gd name="T80" fmla="*/ 673141642 w 4464"/>
                <a:gd name="T81" fmla="*/ 180998923 h 2158"/>
                <a:gd name="T82" fmla="*/ 657362445 w 4464"/>
                <a:gd name="T83" fmla="*/ 157170710 h 2158"/>
                <a:gd name="T84" fmla="*/ 639847748 w 4464"/>
                <a:gd name="T85" fmla="*/ 134604934 h 2158"/>
                <a:gd name="T86" fmla="*/ 621070254 w 4464"/>
                <a:gd name="T87" fmla="*/ 113617404 h 2158"/>
                <a:gd name="T88" fmla="*/ 600399558 w 4464"/>
                <a:gd name="T89" fmla="*/ 93891915 h 2158"/>
                <a:gd name="T90" fmla="*/ 578624164 w 4464"/>
                <a:gd name="T91" fmla="*/ 76060479 h 2158"/>
                <a:gd name="T92" fmla="*/ 555428669 w 4464"/>
                <a:gd name="T93" fmla="*/ 59964598 h 2158"/>
                <a:gd name="T94" fmla="*/ 531128874 w 4464"/>
                <a:gd name="T95" fmla="*/ 45604667 h 2158"/>
                <a:gd name="T96" fmla="*/ 505882080 w 4464"/>
                <a:gd name="T97" fmla="*/ 32980688 h 2158"/>
                <a:gd name="T98" fmla="*/ 479688288 w 4464"/>
                <a:gd name="T99" fmla="*/ 22407673 h 2158"/>
                <a:gd name="T100" fmla="*/ 452390592 w 4464"/>
                <a:gd name="T101" fmla="*/ 13728712 h 2158"/>
                <a:gd name="T102" fmla="*/ 424618999 w 4464"/>
                <a:gd name="T103" fmla="*/ 7101113 h 2158"/>
                <a:gd name="T104" fmla="*/ 396058507 w 4464"/>
                <a:gd name="T105" fmla="*/ 2524875 h 2158"/>
                <a:gd name="T106" fmla="*/ 366866815 w 4464"/>
                <a:gd name="T107" fmla="*/ 315411 h 2158"/>
                <a:gd name="T108" fmla="*/ 352034616 w 4464"/>
                <a:gd name="T109" fmla="*/ 0 h 215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464" h="2158">
                  <a:moveTo>
                    <a:pt x="2231" y="0"/>
                  </a:moveTo>
                  <a:lnTo>
                    <a:pt x="2139" y="2"/>
                  </a:lnTo>
                  <a:lnTo>
                    <a:pt x="1954" y="16"/>
                  </a:lnTo>
                  <a:lnTo>
                    <a:pt x="1773" y="45"/>
                  </a:lnTo>
                  <a:lnTo>
                    <a:pt x="1595" y="87"/>
                  </a:lnTo>
                  <a:lnTo>
                    <a:pt x="1424" y="142"/>
                  </a:lnTo>
                  <a:lnTo>
                    <a:pt x="1258" y="209"/>
                  </a:lnTo>
                  <a:lnTo>
                    <a:pt x="1096" y="289"/>
                  </a:lnTo>
                  <a:lnTo>
                    <a:pt x="942" y="380"/>
                  </a:lnTo>
                  <a:lnTo>
                    <a:pt x="797" y="482"/>
                  </a:lnTo>
                  <a:lnTo>
                    <a:pt x="658" y="595"/>
                  </a:lnTo>
                  <a:lnTo>
                    <a:pt x="528" y="720"/>
                  </a:lnTo>
                  <a:lnTo>
                    <a:pt x="408" y="853"/>
                  </a:lnTo>
                  <a:lnTo>
                    <a:pt x="298" y="996"/>
                  </a:lnTo>
                  <a:lnTo>
                    <a:pt x="198" y="1147"/>
                  </a:lnTo>
                  <a:lnTo>
                    <a:pt x="109" y="1307"/>
                  </a:lnTo>
                  <a:lnTo>
                    <a:pt x="32" y="1476"/>
                  </a:lnTo>
                  <a:lnTo>
                    <a:pt x="0" y="1563"/>
                  </a:lnTo>
                  <a:lnTo>
                    <a:pt x="1615" y="2151"/>
                  </a:lnTo>
                  <a:lnTo>
                    <a:pt x="1636" y="2108"/>
                  </a:lnTo>
                  <a:lnTo>
                    <a:pt x="1688" y="2027"/>
                  </a:lnTo>
                  <a:lnTo>
                    <a:pt x="1751" y="1955"/>
                  </a:lnTo>
                  <a:lnTo>
                    <a:pt x="1821" y="1892"/>
                  </a:lnTo>
                  <a:lnTo>
                    <a:pt x="1901" y="1842"/>
                  </a:lnTo>
                  <a:lnTo>
                    <a:pt x="1986" y="1802"/>
                  </a:lnTo>
                  <a:lnTo>
                    <a:pt x="2077" y="1775"/>
                  </a:lnTo>
                  <a:lnTo>
                    <a:pt x="2172" y="1761"/>
                  </a:lnTo>
                  <a:lnTo>
                    <a:pt x="2221" y="1759"/>
                  </a:lnTo>
                  <a:lnTo>
                    <a:pt x="2271" y="1761"/>
                  </a:lnTo>
                  <a:lnTo>
                    <a:pt x="2367" y="1775"/>
                  </a:lnTo>
                  <a:lnTo>
                    <a:pt x="2458" y="1804"/>
                  </a:lnTo>
                  <a:lnTo>
                    <a:pt x="2544" y="1843"/>
                  </a:lnTo>
                  <a:lnTo>
                    <a:pt x="2623" y="1895"/>
                  </a:lnTo>
                  <a:lnTo>
                    <a:pt x="2695" y="1959"/>
                  </a:lnTo>
                  <a:lnTo>
                    <a:pt x="2757" y="2031"/>
                  </a:lnTo>
                  <a:lnTo>
                    <a:pt x="2808" y="2114"/>
                  </a:lnTo>
                  <a:lnTo>
                    <a:pt x="2829" y="2158"/>
                  </a:lnTo>
                  <a:lnTo>
                    <a:pt x="4464" y="1563"/>
                  </a:lnTo>
                  <a:lnTo>
                    <a:pt x="4431" y="1476"/>
                  </a:lnTo>
                  <a:lnTo>
                    <a:pt x="4354" y="1307"/>
                  </a:lnTo>
                  <a:lnTo>
                    <a:pt x="4266" y="1147"/>
                  </a:lnTo>
                  <a:lnTo>
                    <a:pt x="4166" y="996"/>
                  </a:lnTo>
                  <a:lnTo>
                    <a:pt x="4055" y="853"/>
                  </a:lnTo>
                  <a:lnTo>
                    <a:pt x="3936" y="720"/>
                  </a:lnTo>
                  <a:lnTo>
                    <a:pt x="3805" y="595"/>
                  </a:lnTo>
                  <a:lnTo>
                    <a:pt x="3667" y="482"/>
                  </a:lnTo>
                  <a:lnTo>
                    <a:pt x="3520" y="380"/>
                  </a:lnTo>
                  <a:lnTo>
                    <a:pt x="3366" y="289"/>
                  </a:lnTo>
                  <a:lnTo>
                    <a:pt x="3206" y="209"/>
                  </a:lnTo>
                  <a:lnTo>
                    <a:pt x="3040" y="142"/>
                  </a:lnTo>
                  <a:lnTo>
                    <a:pt x="2867" y="87"/>
                  </a:lnTo>
                  <a:lnTo>
                    <a:pt x="2691" y="45"/>
                  </a:lnTo>
                  <a:lnTo>
                    <a:pt x="2510" y="16"/>
                  </a:lnTo>
                  <a:lnTo>
                    <a:pt x="2325" y="2"/>
                  </a:lnTo>
                  <a:lnTo>
                    <a:pt x="2231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080" name="Background Green [0]" hidden="1">
              <a:extLst>
                <a:ext uri="{FF2B5EF4-FFF2-40B4-BE49-F238E27FC236}">
                  <a16:creationId xmlns:a16="http://schemas.microsoft.com/office/drawing/2014/main" id="{B514AFDF-5BFF-494A-B729-0C70C18CE9C8}"/>
                </a:ext>
              </a:extLst>
            </p:cNvPr>
            <p:cNvSpPr>
              <a:spLocks/>
            </p:cNvSpPr>
            <p:nvPr>
              <p:custDataLst>
                <p:tags r:id="rId18"/>
              </p:custDataLst>
            </p:nvPr>
          </p:nvSpPr>
          <p:spPr bwMode="auto">
            <a:xfrm>
              <a:off x="1939925" y="2949574"/>
              <a:ext cx="785812" cy="771526"/>
            </a:xfrm>
            <a:custGeom>
              <a:avLst/>
              <a:gdLst>
                <a:gd name="T0" fmla="*/ 199854608 w 1977"/>
                <a:gd name="T1" fmla="*/ 0 h 1945"/>
                <a:gd name="T2" fmla="*/ 182633918 w 1977"/>
                <a:gd name="T3" fmla="*/ 8182142 h 1945"/>
                <a:gd name="T4" fmla="*/ 149930704 w 1977"/>
                <a:gd name="T5" fmla="*/ 26749144 h 1945"/>
                <a:gd name="T6" fmla="*/ 119280856 w 1977"/>
                <a:gd name="T7" fmla="*/ 48463336 h 1945"/>
                <a:gd name="T8" fmla="*/ 91001163 w 1977"/>
                <a:gd name="T9" fmla="*/ 73009763 h 1945"/>
                <a:gd name="T10" fmla="*/ 65565021 w 1977"/>
                <a:gd name="T11" fmla="*/ 100388028 h 1945"/>
                <a:gd name="T12" fmla="*/ 42814631 w 1977"/>
                <a:gd name="T13" fmla="*/ 130126884 h 1945"/>
                <a:gd name="T14" fmla="*/ 23066384 w 1977"/>
                <a:gd name="T15" fmla="*/ 162068854 h 1945"/>
                <a:gd name="T16" fmla="*/ 6793677 w 1977"/>
                <a:gd name="T17" fmla="*/ 195898583 h 1945"/>
                <a:gd name="T18" fmla="*/ 0 w 1977"/>
                <a:gd name="T19" fmla="*/ 213521506 h 1945"/>
                <a:gd name="T20" fmla="*/ 255150414 w 1977"/>
                <a:gd name="T21" fmla="*/ 306042349 h 1945"/>
                <a:gd name="T22" fmla="*/ 257362373 w 1977"/>
                <a:gd name="T23" fmla="*/ 301321958 h 1945"/>
                <a:gd name="T24" fmla="*/ 262417883 w 1977"/>
                <a:gd name="T25" fmla="*/ 292667777 h 1945"/>
                <a:gd name="T26" fmla="*/ 271265323 w 1977"/>
                <a:gd name="T27" fmla="*/ 280394762 h 1945"/>
                <a:gd name="T28" fmla="*/ 285958060 w 1977"/>
                <a:gd name="T29" fmla="*/ 266547754 h 1945"/>
                <a:gd name="T30" fmla="*/ 298597431 w 1977"/>
                <a:gd name="T31" fmla="*/ 258208530 h 1945"/>
                <a:gd name="T32" fmla="*/ 307760468 w 1977"/>
                <a:gd name="T33" fmla="*/ 253488140 h 1945"/>
                <a:gd name="T34" fmla="*/ 312342185 w 1977"/>
                <a:gd name="T35" fmla="*/ 251599984 h 1945"/>
                <a:gd name="T36" fmla="*/ 199854608 w 1977"/>
                <a:gd name="T37" fmla="*/ 0 h 19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977" h="1945">
                  <a:moveTo>
                    <a:pt x="1265" y="0"/>
                  </a:moveTo>
                  <a:lnTo>
                    <a:pt x="1156" y="52"/>
                  </a:lnTo>
                  <a:lnTo>
                    <a:pt x="949" y="170"/>
                  </a:lnTo>
                  <a:lnTo>
                    <a:pt x="755" y="308"/>
                  </a:lnTo>
                  <a:lnTo>
                    <a:pt x="576" y="464"/>
                  </a:lnTo>
                  <a:lnTo>
                    <a:pt x="415" y="638"/>
                  </a:lnTo>
                  <a:lnTo>
                    <a:pt x="271" y="827"/>
                  </a:lnTo>
                  <a:lnTo>
                    <a:pt x="146" y="1030"/>
                  </a:lnTo>
                  <a:lnTo>
                    <a:pt x="43" y="1245"/>
                  </a:lnTo>
                  <a:lnTo>
                    <a:pt x="0" y="1357"/>
                  </a:lnTo>
                  <a:lnTo>
                    <a:pt x="1615" y="1945"/>
                  </a:lnTo>
                  <a:lnTo>
                    <a:pt x="1629" y="1915"/>
                  </a:lnTo>
                  <a:lnTo>
                    <a:pt x="1661" y="1860"/>
                  </a:lnTo>
                  <a:lnTo>
                    <a:pt x="1717" y="1782"/>
                  </a:lnTo>
                  <a:lnTo>
                    <a:pt x="1810" y="1694"/>
                  </a:lnTo>
                  <a:lnTo>
                    <a:pt x="1890" y="1641"/>
                  </a:lnTo>
                  <a:lnTo>
                    <a:pt x="1948" y="1611"/>
                  </a:lnTo>
                  <a:lnTo>
                    <a:pt x="1977" y="1599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081" name="Background Yellow [1]" hidden="1">
              <a:extLst>
                <a:ext uri="{FF2B5EF4-FFF2-40B4-BE49-F238E27FC236}">
                  <a16:creationId xmlns:a16="http://schemas.microsoft.com/office/drawing/2014/main" id="{18909535-2E57-4A74-8EB3-EB0F788CF72C}"/>
                </a:ext>
              </a:extLst>
            </p:cNvPr>
            <p:cNvSpPr>
              <a:spLocks/>
            </p:cNvSpPr>
            <p:nvPr>
              <p:custDataLst>
                <p:tags r:id="rId19"/>
              </p:custDataLst>
            </p:nvPr>
          </p:nvSpPr>
          <p:spPr bwMode="auto">
            <a:xfrm>
              <a:off x="2443163" y="2867025"/>
              <a:ext cx="752475" cy="717550"/>
            </a:xfrm>
            <a:custGeom>
              <a:avLst/>
              <a:gdLst>
                <a:gd name="T0" fmla="*/ 145377376 w 1895"/>
                <a:gd name="T1" fmla="*/ 314548 h 1809"/>
                <a:gd name="T2" fmla="*/ 126456303 w 1895"/>
                <a:gd name="T3" fmla="*/ 786568 h 1809"/>
                <a:gd name="T4" fmla="*/ 89402369 w 1895"/>
                <a:gd name="T5" fmla="*/ 5349298 h 1809"/>
                <a:gd name="T6" fmla="*/ 52821362 w 1895"/>
                <a:gd name="T7" fmla="*/ 13373641 h 1809"/>
                <a:gd name="T8" fmla="*/ 17344251 w 1895"/>
                <a:gd name="T9" fmla="*/ 25016276 h 1809"/>
                <a:gd name="T10" fmla="*/ 0 w 1895"/>
                <a:gd name="T11" fmla="*/ 32411127 h 1809"/>
                <a:gd name="T12" fmla="*/ 112265299 w 1895"/>
                <a:gd name="T13" fmla="*/ 283990741 h 1809"/>
                <a:gd name="T14" fmla="*/ 121725836 w 1895"/>
                <a:gd name="T15" fmla="*/ 280686997 h 1809"/>
                <a:gd name="T16" fmla="*/ 140962194 w 1895"/>
                <a:gd name="T17" fmla="*/ 277068307 h 1809"/>
                <a:gd name="T18" fmla="*/ 150738413 w 1895"/>
                <a:gd name="T19" fmla="*/ 276596287 h 1809"/>
                <a:gd name="T20" fmla="*/ 155783768 w 1895"/>
                <a:gd name="T21" fmla="*/ 276753363 h 1809"/>
                <a:gd name="T22" fmla="*/ 166032914 w 1895"/>
                <a:gd name="T23" fmla="*/ 277697403 h 1809"/>
                <a:gd name="T24" fmla="*/ 175808736 w 1895"/>
                <a:gd name="T25" fmla="*/ 279742956 h 1809"/>
                <a:gd name="T26" fmla="*/ 185742200 w 1895"/>
                <a:gd name="T27" fmla="*/ 282574681 h 1809"/>
                <a:gd name="T28" fmla="*/ 190472667 w 1895"/>
                <a:gd name="T29" fmla="*/ 284620234 h 1809"/>
                <a:gd name="T30" fmla="*/ 298796109 w 1895"/>
                <a:gd name="T31" fmla="*/ 29893950 h 1809"/>
                <a:gd name="T32" fmla="*/ 289808499 w 1895"/>
                <a:gd name="T33" fmla="*/ 26117789 h 1809"/>
                <a:gd name="T34" fmla="*/ 271202711 w 1895"/>
                <a:gd name="T35" fmla="*/ 19509506 h 1809"/>
                <a:gd name="T36" fmla="*/ 252439281 w 1895"/>
                <a:gd name="T37" fmla="*/ 13688188 h 1809"/>
                <a:gd name="T38" fmla="*/ 233360565 w 1895"/>
                <a:gd name="T39" fmla="*/ 8967987 h 1809"/>
                <a:gd name="T40" fmla="*/ 213966564 w 1895"/>
                <a:gd name="T41" fmla="*/ 5192222 h 1809"/>
                <a:gd name="T42" fmla="*/ 194572166 w 1895"/>
                <a:gd name="T43" fmla="*/ 2360101 h 1809"/>
                <a:gd name="T44" fmla="*/ 174862880 w 1895"/>
                <a:gd name="T45" fmla="*/ 786568 h 1809"/>
                <a:gd name="T46" fmla="*/ 155310840 w 1895"/>
                <a:gd name="T47" fmla="*/ 0 h 1809"/>
                <a:gd name="T48" fmla="*/ 145377376 w 1895"/>
                <a:gd name="T49" fmla="*/ 314548 h 180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895" h="1809">
                  <a:moveTo>
                    <a:pt x="922" y="2"/>
                  </a:moveTo>
                  <a:lnTo>
                    <a:pt x="802" y="5"/>
                  </a:lnTo>
                  <a:lnTo>
                    <a:pt x="567" y="34"/>
                  </a:lnTo>
                  <a:lnTo>
                    <a:pt x="335" y="85"/>
                  </a:lnTo>
                  <a:lnTo>
                    <a:pt x="110" y="159"/>
                  </a:lnTo>
                  <a:lnTo>
                    <a:pt x="0" y="206"/>
                  </a:lnTo>
                  <a:lnTo>
                    <a:pt x="712" y="1805"/>
                  </a:lnTo>
                  <a:lnTo>
                    <a:pt x="772" y="1784"/>
                  </a:lnTo>
                  <a:lnTo>
                    <a:pt x="894" y="1761"/>
                  </a:lnTo>
                  <a:lnTo>
                    <a:pt x="956" y="1758"/>
                  </a:lnTo>
                  <a:lnTo>
                    <a:pt x="988" y="1759"/>
                  </a:lnTo>
                  <a:lnTo>
                    <a:pt x="1053" y="1765"/>
                  </a:lnTo>
                  <a:lnTo>
                    <a:pt x="1115" y="1778"/>
                  </a:lnTo>
                  <a:lnTo>
                    <a:pt x="1178" y="1796"/>
                  </a:lnTo>
                  <a:lnTo>
                    <a:pt x="1208" y="1809"/>
                  </a:lnTo>
                  <a:lnTo>
                    <a:pt x="1895" y="190"/>
                  </a:lnTo>
                  <a:lnTo>
                    <a:pt x="1838" y="166"/>
                  </a:lnTo>
                  <a:lnTo>
                    <a:pt x="1720" y="124"/>
                  </a:lnTo>
                  <a:lnTo>
                    <a:pt x="1601" y="87"/>
                  </a:lnTo>
                  <a:lnTo>
                    <a:pt x="1480" y="57"/>
                  </a:lnTo>
                  <a:lnTo>
                    <a:pt x="1357" y="33"/>
                  </a:lnTo>
                  <a:lnTo>
                    <a:pt x="1234" y="15"/>
                  </a:lnTo>
                  <a:lnTo>
                    <a:pt x="1109" y="5"/>
                  </a:lnTo>
                  <a:lnTo>
                    <a:pt x="985" y="0"/>
                  </a:lnTo>
                  <a:lnTo>
                    <a:pt x="922" y="2"/>
                  </a:ln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082" name="Background Red [2]" hidden="1">
              <a:extLst>
                <a:ext uri="{FF2B5EF4-FFF2-40B4-BE49-F238E27FC236}">
                  <a16:creationId xmlns:a16="http://schemas.microsoft.com/office/drawing/2014/main" id="{8C620CD7-A06C-45A4-BF5B-0BCDC34A6121}"/>
                </a:ext>
              </a:extLst>
            </p:cNvPr>
            <p:cNvSpPr>
              <a:spLocks/>
            </p:cNvSpPr>
            <p:nvPr>
              <p:custDataLst>
                <p:tags r:id="rId20"/>
              </p:custDataLst>
            </p:nvPr>
          </p:nvSpPr>
          <p:spPr bwMode="auto">
            <a:xfrm>
              <a:off x="2922588" y="2943225"/>
              <a:ext cx="790575" cy="781050"/>
            </a:xfrm>
            <a:custGeom>
              <a:avLst/>
              <a:gdLst>
                <a:gd name="T0" fmla="*/ 108317908 w 1991"/>
                <a:gd name="T1" fmla="*/ 0 h 1968"/>
                <a:gd name="T2" fmla="*/ 0 w 1991"/>
                <a:gd name="T3" fmla="*/ 255008459 h 1968"/>
                <a:gd name="T4" fmla="*/ 4572311 w 1991"/>
                <a:gd name="T5" fmla="*/ 256898378 h 1968"/>
                <a:gd name="T6" fmla="*/ 13559294 w 1991"/>
                <a:gd name="T7" fmla="*/ 261781131 h 1968"/>
                <a:gd name="T8" fmla="*/ 26172758 w 1991"/>
                <a:gd name="T9" fmla="*/ 270129397 h 1968"/>
                <a:gd name="T10" fmla="*/ 40363003 w 1991"/>
                <a:gd name="T11" fmla="*/ 284304978 h 1968"/>
                <a:gd name="T12" fmla="*/ 49349987 w 1991"/>
                <a:gd name="T13" fmla="*/ 296433478 h 1968"/>
                <a:gd name="T14" fmla="*/ 54237972 w 1991"/>
                <a:gd name="T15" fmla="*/ 305411584 h 1968"/>
                <a:gd name="T16" fmla="*/ 56287669 w 1991"/>
                <a:gd name="T17" fmla="*/ 309979219 h 1968"/>
                <a:gd name="T18" fmla="*/ 313917042 w 1991"/>
                <a:gd name="T19" fmla="*/ 216260759 h 1968"/>
                <a:gd name="T20" fmla="*/ 310605839 w 1991"/>
                <a:gd name="T21" fmla="*/ 207283050 h 1968"/>
                <a:gd name="T22" fmla="*/ 303037999 w 1991"/>
                <a:gd name="T23" fmla="*/ 189326838 h 1968"/>
                <a:gd name="T24" fmla="*/ 294523932 w 1991"/>
                <a:gd name="T25" fmla="*/ 172158025 h 1968"/>
                <a:gd name="T26" fmla="*/ 285221274 w 1991"/>
                <a:gd name="T27" fmla="*/ 155147169 h 1968"/>
                <a:gd name="T28" fmla="*/ 275130821 w 1991"/>
                <a:gd name="T29" fmla="*/ 139081272 h 1968"/>
                <a:gd name="T30" fmla="*/ 264251778 w 1991"/>
                <a:gd name="T31" fmla="*/ 123330097 h 1968"/>
                <a:gd name="T32" fmla="*/ 246592692 w 1991"/>
                <a:gd name="T33" fmla="*/ 100963809 h 1968"/>
                <a:gd name="T34" fmla="*/ 220262295 w 1991"/>
                <a:gd name="T35" fmla="*/ 73084531 h 1968"/>
                <a:gd name="T36" fmla="*/ 198661849 w 1991"/>
                <a:gd name="T37" fmla="*/ 54340919 h 1968"/>
                <a:gd name="T38" fmla="*/ 183525772 w 1991"/>
                <a:gd name="T39" fmla="*/ 42685097 h 1968"/>
                <a:gd name="T40" fmla="*/ 167758744 w 1991"/>
                <a:gd name="T41" fmla="*/ 31817072 h 1968"/>
                <a:gd name="T42" fmla="*/ 151518801 w 1991"/>
                <a:gd name="T43" fmla="*/ 21578888 h 1968"/>
                <a:gd name="T44" fmla="*/ 134648304 w 1991"/>
                <a:gd name="T45" fmla="*/ 12285663 h 1968"/>
                <a:gd name="T46" fmla="*/ 117304891 w 1991"/>
                <a:gd name="T47" fmla="*/ 3937794 h 1968"/>
                <a:gd name="T48" fmla="*/ 108317908 w 1991"/>
                <a:gd name="T49" fmla="*/ 0 h 196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991" h="1968">
                  <a:moveTo>
                    <a:pt x="687" y="0"/>
                  </a:moveTo>
                  <a:lnTo>
                    <a:pt x="0" y="1619"/>
                  </a:lnTo>
                  <a:lnTo>
                    <a:pt x="29" y="1631"/>
                  </a:lnTo>
                  <a:lnTo>
                    <a:pt x="86" y="1662"/>
                  </a:lnTo>
                  <a:lnTo>
                    <a:pt x="166" y="1715"/>
                  </a:lnTo>
                  <a:lnTo>
                    <a:pt x="256" y="1805"/>
                  </a:lnTo>
                  <a:lnTo>
                    <a:pt x="313" y="1882"/>
                  </a:lnTo>
                  <a:lnTo>
                    <a:pt x="344" y="1939"/>
                  </a:lnTo>
                  <a:lnTo>
                    <a:pt x="357" y="1968"/>
                  </a:lnTo>
                  <a:lnTo>
                    <a:pt x="1991" y="1373"/>
                  </a:lnTo>
                  <a:lnTo>
                    <a:pt x="1970" y="1316"/>
                  </a:lnTo>
                  <a:lnTo>
                    <a:pt x="1922" y="1202"/>
                  </a:lnTo>
                  <a:lnTo>
                    <a:pt x="1868" y="1093"/>
                  </a:lnTo>
                  <a:lnTo>
                    <a:pt x="1809" y="985"/>
                  </a:lnTo>
                  <a:lnTo>
                    <a:pt x="1745" y="883"/>
                  </a:lnTo>
                  <a:lnTo>
                    <a:pt x="1676" y="783"/>
                  </a:lnTo>
                  <a:lnTo>
                    <a:pt x="1564" y="641"/>
                  </a:lnTo>
                  <a:lnTo>
                    <a:pt x="1397" y="464"/>
                  </a:lnTo>
                  <a:lnTo>
                    <a:pt x="1260" y="345"/>
                  </a:lnTo>
                  <a:lnTo>
                    <a:pt x="1164" y="271"/>
                  </a:lnTo>
                  <a:lnTo>
                    <a:pt x="1064" y="202"/>
                  </a:lnTo>
                  <a:lnTo>
                    <a:pt x="961" y="137"/>
                  </a:lnTo>
                  <a:lnTo>
                    <a:pt x="854" y="78"/>
                  </a:lnTo>
                  <a:lnTo>
                    <a:pt x="744" y="25"/>
                  </a:lnTo>
                  <a:lnTo>
                    <a:pt x="687" y="0"/>
                  </a:ln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083" name="Needle Red [2]" hidden="1">
              <a:extLst>
                <a:ext uri="{FF2B5EF4-FFF2-40B4-BE49-F238E27FC236}">
                  <a16:creationId xmlns:a16="http://schemas.microsoft.com/office/drawing/2014/main" id="{9D0F12CD-B9F2-4D3E-A777-9710AA664194}"/>
                </a:ext>
              </a:extLst>
            </p:cNvPr>
            <p:cNvSpPr>
              <a:spLocks/>
            </p:cNvSpPr>
            <p:nvPr>
              <p:custDataLst>
                <p:tags r:id="rId21"/>
              </p:custDataLst>
            </p:nvPr>
          </p:nvSpPr>
          <p:spPr bwMode="auto">
            <a:xfrm>
              <a:off x="2986088" y="3262313"/>
              <a:ext cx="401638" cy="385763"/>
            </a:xfrm>
            <a:custGeom>
              <a:avLst/>
              <a:gdLst>
                <a:gd name="T0" fmla="*/ 159242925 w 1013"/>
                <a:gd name="T1" fmla="*/ 0 h 975"/>
                <a:gd name="T2" fmla="*/ 86931036 w 1013"/>
                <a:gd name="T3" fmla="*/ 18002273 h 975"/>
                <a:gd name="T4" fmla="*/ 107524400 w 1013"/>
                <a:gd name="T5" fmla="*/ 39135755 h 975"/>
                <a:gd name="T6" fmla="*/ 0 w 1013"/>
                <a:gd name="T7" fmla="*/ 142297090 h 975"/>
                <a:gd name="T8" fmla="*/ 5816416 w 1013"/>
                <a:gd name="T9" fmla="*/ 147149791 h 975"/>
                <a:gd name="T10" fmla="*/ 11161016 w 1013"/>
                <a:gd name="T11" fmla="*/ 152628812 h 975"/>
                <a:gd name="T12" fmla="*/ 117899586 w 1013"/>
                <a:gd name="T13" fmla="*/ 49780440 h 975"/>
                <a:gd name="T14" fmla="*/ 138649958 w 1013"/>
                <a:gd name="T15" fmla="*/ 71226885 h 975"/>
                <a:gd name="T16" fmla="*/ 159242925 w 1013"/>
                <a:gd name="T17" fmla="*/ 0 h 97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13" h="975">
                  <a:moveTo>
                    <a:pt x="1013" y="0"/>
                  </a:moveTo>
                  <a:lnTo>
                    <a:pt x="553" y="115"/>
                  </a:lnTo>
                  <a:lnTo>
                    <a:pt x="684" y="250"/>
                  </a:lnTo>
                  <a:lnTo>
                    <a:pt x="0" y="909"/>
                  </a:lnTo>
                  <a:lnTo>
                    <a:pt x="37" y="940"/>
                  </a:lnTo>
                  <a:lnTo>
                    <a:pt x="71" y="975"/>
                  </a:lnTo>
                  <a:lnTo>
                    <a:pt x="750" y="318"/>
                  </a:lnTo>
                  <a:lnTo>
                    <a:pt x="882" y="455"/>
                  </a:lnTo>
                  <a:lnTo>
                    <a:pt x="10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084" name="Needle Yellow [1]" hidden="1">
              <a:extLst>
                <a:ext uri="{FF2B5EF4-FFF2-40B4-BE49-F238E27FC236}">
                  <a16:creationId xmlns:a16="http://schemas.microsoft.com/office/drawing/2014/main" id="{340D262D-B715-49FE-9932-25CF36A567F4}"/>
                </a:ext>
              </a:extLst>
            </p:cNvPr>
            <p:cNvSpPr>
              <a:spLocks/>
            </p:cNvSpPr>
            <p:nvPr>
              <p:custDataLst>
                <p:tags r:id="rId22"/>
              </p:custDataLst>
            </p:nvPr>
          </p:nvSpPr>
          <p:spPr bwMode="auto">
            <a:xfrm>
              <a:off x="2732088" y="3036888"/>
              <a:ext cx="188913" cy="530225"/>
            </a:xfrm>
            <a:custGeom>
              <a:avLst/>
              <a:gdLst>
                <a:gd name="T0" fmla="*/ 37486875 w 474"/>
                <a:gd name="T1" fmla="*/ 0 h 1336"/>
                <a:gd name="T2" fmla="*/ 0 w 474"/>
                <a:gd name="T3" fmla="*/ 64579103 h 1336"/>
                <a:gd name="T4" fmla="*/ 29862602 w 474"/>
                <a:gd name="T5" fmla="*/ 64579103 h 1336"/>
                <a:gd name="T6" fmla="*/ 29862602 w 474"/>
                <a:gd name="T7" fmla="*/ 210117928 h 1336"/>
                <a:gd name="T8" fmla="*/ 32880427 w 474"/>
                <a:gd name="T9" fmla="*/ 210117928 h 1336"/>
                <a:gd name="T10" fmla="*/ 35898253 w 474"/>
                <a:gd name="T11" fmla="*/ 209803206 h 1336"/>
                <a:gd name="T12" fmla="*/ 40504701 w 474"/>
                <a:gd name="T13" fmla="*/ 210117928 h 1336"/>
                <a:gd name="T14" fmla="*/ 44952526 w 474"/>
                <a:gd name="T15" fmla="*/ 210433047 h 1336"/>
                <a:gd name="T16" fmla="*/ 44952526 w 474"/>
                <a:gd name="T17" fmla="*/ 64579103 h 1336"/>
                <a:gd name="T18" fmla="*/ 75291396 w 474"/>
                <a:gd name="T19" fmla="*/ 64579103 h 1336"/>
                <a:gd name="T20" fmla="*/ 37486875 w 474"/>
                <a:gd name="T21" fmla="*/ 0 h 13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4" h="1336">
                  <a:moveTo>
                    <a:pt x="236" y="0"/>
                  </a:moveTo>
                  <a:lnTo>
                    <a:pt x="0" y="410"/>
                  </a:lnTo>
                  <a:lnTo>
                    <a:pt x="188" y="410"/>
                  </a:lnTo>
                  <a:lnTo>
                    <a:pt x="188" y="1334"/>
                  </a:lnTo>
                  <a:lnTo>
                    <a:pt x="207" y="1334"/>
                  </a:lnTo>
                  <a:lnTo>
                    <a:pt x="226" y="1332"/>
                  </a:lnTo>
                  <a:lnTo>
                    <a:pt x="255" y="1334"/>
                  </a:lnTo>
                  <a:lnTo>
                    <a:pt x="283" y="1336"/>
                  </a:lnTo>
                  <a:lnTo>
                    <a:pt x="283" y="410"/>
                  </a:lnTo>
                  <a:lnTo>
                    <a:pt x="474" y="41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085" name="Needle Green [0]" hidden="1">
              <a:extLst>
                <a:ext uri="{FF2B5EF4-FFF2-40B4-BE49-F238E27FC236}">
                  <a16:creationId xmlns:a16="http://schemas.microsoft.com/office/drawing/2014/main" id="{23AA9A9E-C125-4A58-BA19-9D87DA8CFBD3}"/>
                </a:ext>
              </a:extLst>
            </p:cNvPr>
            <p:cNvSpPr>
              <a:spLocks/>
            </p:cNvSpPr>
            <p:nvPr>
              <p:custDataLst>
                <p:tags r:id="rId23"/>
              </p:custDataLst>
            </p:nvPr>
          </p:nvSpPr>
          <p:spPr bwMode="auto">
            <a:xfrm>
              <a:off x="2257425" y="3260725"/>
              <a:ext cx="400050" cy="387350"/>
            </a:xfrm>
            <a:custGeom>
              <a:avLst/>
              <a:gdLst>
                <a:gd name="T0" fmla="*/ 0 w 1010"/>
                <a:gd name="T1" fmla="*/ 0 h 977"/>
                <a:gd name="T2" fmla="*/ 20552272 w 1010"/>
                <a:gd name="T3" fmla="*/ 71677591 h 977"/>
                <a:gd name="T4" fmla="*/ 40947296 w 1010"/>
                <a:gd name="T5" fmla="*/ 50299994 h 977"/>
                <a:gd name="T6" fmla="*/ 147630333 w 1010"/>
                <a:gd name="T7" fmla="*/ 153572183 h 977"/>
                <a:gd name="T8" fmla="*/ 152964465 w 1010"/>
                <a:gd name="T9" fmla="*/ 148070782 h 977"/>
                <a:gd name="T10" fmla="*/ 158455448 w 1010"/>
                <a:gd name="T11" fmla="*/ 143197784 h 977"/>
                <a:gd name="T12" fmla="*/ 51458709 w 1010"/>
                <a:gd name="T13" fmla="*/ 39611196 h 977"/>
                <a:gd name="T14" fmla="*/ 72167832 w 1010"/>
                <a:gd name="T15" fmla="*/ 18233599 h 977"/>
                <a:gd name="T16" fmla="*/ 0 w 1010"/>
                <a:gd name="T17" fmla="*/ 0 h 9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10" h="977">
                  <a:moveTo>
                    <a:pt x="0" y="0"/>
                  </a:moveTo>
                  <a:lnTo>
                    <a:pt x="131" y="456"/>
                  </a:lnTo>
                  <a:lnTo>
                    <a:pt x="261" y="320"/>
                  </a:lnTo>
                  <a:lnTo>
                    <a:pt x="941" y="977"/>
                  </a:lnTo>
                  <a:lnTo>
                    <a:pt x="975" y="942"/>
                  </a:lnTo>
                  <a:lnTo>
                    <a:pt x="1010" y="911"/>
                  </a:lnTo>
                  <a:lnTo>
                    <a:pt x="328" y="252"/>
                  </a:lnTo>
                  <a:lnTo>
                    <a:pt x="460" y="1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247780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  <p:sldLayoutId id="2147483989" r:id="rId12"/>
    <p:sldLayoutId id="2147483990" r:id="rId13"/>
    <p:sldLayoutId id="2147483991" r:id="rId14"/>
  </p:sldLayoutIdLst>
  <p:hf hdr="0" dt="0"/>
  <p:txStyles>
    <p:titleStyle>
      <a:lvl1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 kern="1200">
          <a:solidFill>
            <a:schemeClr val="accent2"/>
          </a:solidFill>
          <a:latin typeface="+mj-lt"/>
          <a:ea typeface="MS PGothic" panose="020B0600070205080204" pitchFamily="34" charset="-128"/>
          <a:cs typeface="+mj-cs"/>
        </a:defRPr>
      </a:lvl1pPr>
      <a:lvl2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Themis Display" pitchFamily="50" charset="0"/>
          <a:ea typeface="MS PGothic" panose="020B0600070205080204" pitchFamily="34" charset="-128"/>
        </a:defRPr>
      </a:lvl2pPr>
      <a:lvl3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Themis Display" pitchFamily="50" charset="0"/>
          <a:ea typeface="MS PGothic" panose="020B0600070205080204" pitchFamily="34" charset="-128"/>
        </a:defRPr>
      </a:lvl3pPr>
      <a:lvl4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Themis Display" pitchFamily="50" charset="0"/>
          <a:ea typeface="MS PGothic" panose="020B0600070205080204" pitchFamily="34" charset="-128"/>
        </a:defRPr>
      </a:lvl4pPr>
      <a:lvl5pPr algn="l" defTabSz="912813" rtl="0" eaLnBrk="0" fontAlgn="base" hangingPunct="0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Themis Display" pitchFamily="50" charset="0"/>
          <a:ea typeface="MS PGothic" panose="020B0600070205080204" pitchFamily="34" charset="-128"/>
        </a:defRPr>
      </a:lvl5pPr>
      <a:lvl6pPr marL="457200" algn="l" defTabSz="912813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6pPr>
      <a:lvl7pPr marL="914400" algn="l" defTabSz="912813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7pPr>
      <a:lvl8pPr marL="1371600" algn="l" defTabSz="912813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8pPr>
      <a:lvl9pPr marL="1828800" algn="l" defTabSz="912813" rtl="0" fontAlgn="base">
        <a:lnSpc>
          <a:spcPts val="33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hemis Display" pitchFamily="50" charset="0"/>
        </a:defRPr>
      </a:lvl9pPr>
    </p:titleStyle>
    <p:bodyStyle>
      <a:lvl1pPr marL="342900" indent="-3429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6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4572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9144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2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3716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1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1828800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1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314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62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10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58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8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6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4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92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40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88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36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84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0.xml"/><Relationship Id="rId1" Type="http://schemas.openxmlformats.org/officeDocument/2006/relationships/tags" Target="../tags/tag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0.xml"/><Relationship Id="rId1" Type="http://schemas.openxmlformats.org/officeDocument/2006/relationships/tags" Target="../tags/tag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0.xml"/><Relationship Id="rId1" Type="http://schemas.openxmlformats.org/officeDocument/2006/relationships/tags" Target="../tags/tag2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0.xml"/><Relationship Id="rId1" Type="http://schemas.openxmlformats.org/officeDocument/2006/relationships/tags" Target="../tags/tag2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0.xml"/><Relationship Id="rId1" Type="http://schemas.openxmlformats.org/officeDocument/2006/relationships/tags" Target="../tags/tag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0.xml"/><Relationship Id="rId1" Type="http://schemas.openxmlformats.org/officeDocument/2006/relationships/tags" Target="../tags/tag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469C03B9-EF11-48BC-8C3E-0698B1F297E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28 juillet 2025</a:t>
            </a:r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463583B1-AD7C-432C-97D5-4292F5675A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6774" y="1455626"/>
            <a:ext cx="6345675" cy="61301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4000" dirty="0">
                <a:solidFill>
                  <a:prstClr val="white"/>
                </a:solidFill>
                <a:ea typeface="Calibri" panose="020F0502020204030204" pitchFamily="34" charset="0"/>
                <a:cs typeface="Arial" panose="020B0604020202020204" pitchFamily="34" charset="0"/>
              </a:rPr>
              <a:t>Rôles d’une Squad Agile</a:t>
            </a:r>
            <a:endParaRPr lang="fr-FR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A9A7D0-C672-4936-B3D3-9AD383DA11A0}"/>
              </a:ext>
            </a:extLst>
          </p:cNvPr>
          <p:cNvSpPr/>
          <p:nvPr/>
        </p:nvSpPr>
        <p:spPr>
          <a:xfrm>
            <a:off x="7824158" y="4149306"/>
            <a:ext cx="1181819" cy="9079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2901A08-8D34-4A06-AEE8-BAEB96FE96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969"/>
          <a:stretch/>
        </p:blipFill>
        <p:spPr>
          <a:xfrm>
            <a:off x="8193363" y="4002729"/>
            <a:ext cx="830717" cy="1054507"/>
          </a:xfrm>
          <a:prstGeom prst="rect">
            <a:avLst/>
          </a:prstGeom>
        </p:spPr>
      </p:pic>
      <p:sp>
        <p:nvSpPr>
          <p:cNvPr id="7" name="Sous-titre 1">
            <a:extLst>
              <a:ext uri="{FF2B5EF4-FFF2-40B4-BE49-F238E27FC236}">
                <a16:creationId xmlns:a16="http://schemas.microsoft.com/office/drawing/2014/main" id="{EED18AAD-83AC-49BE-BEC2-7F7397A720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76774" y="2571750"/>
            <a:ext cx="5103537" cy="540060"/>
          </a:xfrm>
        </p:spPr>
        <p:txBody>
          <a:bodyPr/>
          <a:lstStyle/>
          <a:p>
            <a:pPr lvl="0" defTabSz="466725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fr-FR" dirty="0"/>
              <a:t>SERVICE DU NUMERIQUE (DNUM)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DD4CF7E7-3E0A-4E0A-B208-E295070192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06600" y="322263"/>
            <a:ext cx="539750" cy="539297"/>
          </a:xfrm>
        </p:spPr>
        <p:txBody>
          <a:bodyPr/>
          <a:lstStyle/>
          <a:p>
            <a:r>
              <a:rPr lang="fr-FR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8363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E18D97-060D-483B-A537-8EAC0E64B0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altLang="fr-FR"/>
              <a:t>p.</a:t>
            </a:r>
            <a:fld id="{3164A48C-5A55-4ACD-8BDA-408285186C6C}" type="slidenum">
              <a:rPr lang="fr-FR" altLang="fr-FR" smtClean="0"/>
              <a:pPr/>
              <a:t>2</a:t>
            </a:fld>
            <a:endParaRPr lang="fr-FR" altLang="fr-FR"/>
          </a:p>
        </p:txBody>
      </p:sp>
      <p:sp>
        <p:nvSpPr>
          <p:cNvPr id="17" name="Rounded Rectangle 1296">
            <a:extLst>
              <a:ext uri="{FF2B5EF4-FFF2-40B4-BE49-F238E27FC236}">
                <a16:creationId xmlns:a16="http://schemas.microsoft.com/office/drawing/2014/main" id="{FB1C4746-309A-475C-AC69-529AF53EDF22}"/>
              </a:ext>
            </a:extLst>
          </p:cNvPr>
          <p:cNvSpPr>
            <a:spLocks noChangeAspect="1"/>
          </p:cNvSpPr>
          <p:nvPr/>
        </p:nvSpPr>
        <p:spPr>
          <a:xfrm>
            <a:off x="4020555" y="627890"/>
            <a:ext cx="1102890" cy="381600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63" tIns="24926" rIns="12463" bIns="24926" rtlCol="0" anchor="t"/>
          <a:lstStyle/>
          <a:p>
            <a:pPr algn="ctr" defTabSz="304591" eaLnBrk="0" hangingPunct="0"/>
            <a:r>
              <a:rPr lang="fr-FR" sz="1000" b="1">
                <a:solidFill>
                  <a:srgbClr val="FFFFFF"/>
                </a:solidFill>
              </a:rPr>
              <a:t> Tribu X</a:t>
            </a:r>
          </a:p>
        </p:txBody>
      </p:sp>
      <p:sp>
        <p:nvSpPr>
          <p:cNvPr id="22" name="TextBox 719">
            <a:extLst>
              <a:ext uri="{FF2B5EF4-FFF2-40B4-BE49-F238E27FC236}">
                <a16:creationId xmlns:a16="http://schemas.microsoft.com/office/drawing/2014/main" id="{06953372-41D0-4BFC-837C-EEC8E34C612D}"/>
              </a:ext>
            </a:extLst>
          </p:cNvPr>
          <p:cNvSpPr txBox="1">
            <a:spLocks/>
          </p:cNvSpPr>
          <p:nvPr/>
        </p:nvSpPr>
        <p:spPr>
          <a:xfrm>
            <a:off x="373542" y="672350"/>
            <a:ext cx="3262354" cy="1438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lvl="0" indent="0" defTabSz="895350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marL="0" lvl="1" indent="0" defTabSz="632487">
              <a:spcAft>
                <a:spcPts val="300"/>
              </a:spcAft>
              <a:buClr>
                <a:schemeClr val="tx1"/>
              </a:buClr>
              <a:buSzPct val="100000"/>
              <a:buNone/>
            </a:pPr>
            <a:r>
              <a:rPr lang="fr-FR" sz="1000" b="1" dirty="0">
                <a:solidFill>
                  <a:schemeClr val="tx2"/>
                </a:solidFill>
                <a:ea typeface="Arial Unicode MS" panose="020B0604020202020204" pitchFamily="34" charset="-128"/>
              </a:rPr>
              <a:t>Le Product Owner</a:t>
            </a:r>
            <a:endParaRPr lang="fr-FR" sz="1000" b="1" dirty="0">
              <a:solidFill>
                <a:srgbClr val="94007B"/>
              </a:solidFill>
              <a:ea typeface="Arial Unicode MS" panose="020B0604020202020204" pitchFamily="34" charset="-128"/>
            </a:endParaRPr>
          </a:p>
          <a:p>
            <a:pPr marL="171446" lvl="1" indent="-171446" algn="just" defTabSz="632487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900" dirty="0">
                <a:solidFill>
                  <a:srgbClr val="808080"/>
                </a:solidFill>
                <a:ea typeface="Arial Unicode MS" panose="020B0604020202020204" pitchFamily="34" charset="-128"/>
              </a:rPr>
              <a:t>Il définit et priorise les éléments fonctionnels du </a:t>
            </a:r>
            <a:r>
              <a:rPr lang="fr-FR" sz="900" dirty="0" err="1">
                <a:solidFill>
                  <a:srgbClr val="808080"/>
                </a:solidFill>
                <a:ea typeface="Arial Unicode MS" panose="020B0604020202020204" pitchFamily="34" charset="-128"/>
              </a:rPr>
              <a:t>backlog</a:t>
            </a:r>
            <a:r>
              <a:rPr lang="fr-FR" sz="900" dirty="0">
                <a:solidFill>
                  <a:srgbClr val="808080"/>
                </a:solidFill>
                <a:ea typeface="Arial Unicode MS" panose="020B0604020202020204" pitchFamily="34" charset="-128"/>
              </a:rPr>
              <a:t> de la </a:t>
            </a:r>
            <a:r>
              <a:rPr lang="fr-FR" sz="900" dirty="0" err="1">
                <a:solidFill>
                  <a:srgbClr val="808080"/>
                </a:solidFill>
                <a:ea typeface="Arial Unicode MS" panose="020B0604020202020204" pitchFamily="34" charset="-128"/>
              </a:rPr>
              <a:t>squad</a:t>
            </a:r>
            <a:r>
              <a:rPr lang="fr-FR" sz="900" dirty="0">
                <a:solidFill>
                  <a:srgbClr val="808080"/>
                </a:solidFill>
                <a:ea typeface="Arial Unicode MS" panose="020B0604020202020204" pitchFamily="34" charset="-128"/>
              </a:rPr>
              <a:t> </a:t>
            </a:r>
          </a:p>
          <a:p>
            <a:pPr marL="171446" lvl="1" indent="-171446" algn="just" defTabSz="632487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900" dirty="0">
                <a:solidFill>
                  <a:srgbClr val="808080"/>
                </a:solidFill>
                <a:ea typeface="Arial Unicode MS" panose="020B0604020202020204" pitchFamily="34" charset="-128"/>
              </a:rPr>
              <a:t>Il appuie l’architecte de </a:t>
            </a:r>
            <a:r>
              <a:rPr lang="fr-FR" sz="900" dirty="0" err="1">
                <a:solidFill>
                  <a:srgbClr val="808080"/>
                </a:solidFill>
                <a:ea typeface="Arial Unicode MS" panose="020B0604020202020204" pitchFamily="34" charset="-128"/>
              </a:rPr>
              <a:t>squad</a:t>
            </a:r>
            <a:r>
              <a:rPr lang="fr-FR" sz="900" dirty="0">
                <a:solidFill>
                  <a:srgbClr val="808080"/>
                </a:solidFill>
                <a:ea typeface="Arial Unicode MS" panose="020B0604020202020204" pitchFamily="34" charset="-128"/>
              </a:rPr>
              <a:t> dans la définition et la priorisation des éléments techniques du </a:t>
            </a:r>
            <a:r>
              <a:rPr lang="fr-FR" sz="900" dirty="0" err="1">
                <a:solidFill>
                  <a:srgbClr val="808080"/>
                </a:solidFill>
                <a:ea typeface="Arial Unicode MS" panose="020B0604020202020204" pitchFamily="34" charset="-128"/>
              </a:rPr>
              <a:t>backlog</a:t>
            </a:r>
            <a:endParaRPr lang="fr-FR" sz="900" dirty="0">
              <a:solidFill>
                <a:srgbClr val="808080"/>
              </a:solidFill>
              <a:ea typeface="Arial Unicode MS" panose="020B0604020202020204" pitchFamily="34" charset="-128"/>
            </a:endParaRPr>
          </a:p>
          <a:p>
            <a:pPr marL="171446" lvl="1" indent="-171446" algn="just" defTabSz="632487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900" dirty="0">
                <a:solidFill>
                  <a:srgbClr val="808080"/>
                </a:solidFill>
                <a:ea typeface="Arial Unicode MS" panose="020B0604020202020204" pitchFamily="34" charset="-128"/>
              </a:rPr>
              <a:t>Il arbitre avec le PM de la tribu les éléments du sprint</a:t>
            </a:r>
          </a:p>
          <a:p>
            <a:pPr marL="171446" lvl="1" indent="-171446" algn="just" defTabSz="632487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900" dirty="0">
                <a:solidFill>
                  <a:srgbClr val="808080"/>
                </a:solidFill>
                <a:ea typeface="Arial Unicode MS" panose="020B0604020202020204" pitchFamily="34" charset="-128"/>
              </a:rPr>
              <a:t>Il garantit que le produit livré à la fin du sprint correspond aux attentes du métier</a:t>
            </a:r>
          </a:p>
          <a:p>
            <a:pPr marL="171446" lvl="1" indent="-171446" algn="just" defTabSz="632487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900" dirty="0">
                <a:solidFill>
                  <a:srgbClr val="808080"/>
                </a:solidFill>
                <a:ea typeface="Arial Unicode MS" panose="020B0604020202020204" pitchFamily="34" charset="-128"/>
              </a:rPr>
              <a:t>Il est en forte proximité et a de nombreuses interactions avec le SM de la </a:t>
            </a:r>
            <a:r>
              <a:rPr lang="fr-FR" sz="900" dirty="0" err="1">
                <a:solidFill>
                  <a:srgbClr val="808080"/>
                </a:solidFill>
                <a:ea typeface="Arial Unicode MS" panose="020B0604020202020204" pitchFamily="34" charset="-128"/>
              </a:rPr>
              <a:t>squad</a:t>
            </a:r>
            <a:r>
              <a:rPr lang="fr-FR" sz="900" dirty="0">
                <a:solidFill>
                  <a:srgbClr val="808080"/>
                </a:solidFill>
                <a:ea typeface="Arial Unicode MS" panose="020B0604020202020204" pitchFamily="34" charset="-128"/>
              </a:rPr>
              <a:t> </a:t>
            </a:r>
          </a:p>
        </p:txBody>
      </p:sp>
      <p:cxnSp>
        <p:nvCxnSpPr>
          <p:cNvPr id="23" name="Straight Connector 618">
            <a:extLst>
              <a:ext uri="{FF2B5EF4-FFF2-40B4-BE49-F238E27FC236}">
                <a16:creationId xmlns:a16="http://schemas.microsoft.com/office/drawing/2014/main" id="{58526364-B2E2-49E4-9B0C-1C20C178A22E}"/>
              </a:ext>
            </a:extLst>
          </p:cNvPr>
          <p:cNvCxnSpPr>
            <a:cxnSpLocks/>
          </p:cNvCxnSpPr>
          <p:nvPr/>
        </p:nvCxnSpPr>
        <p:spPr>
          <a:xfrm>
            <a:off x="3746494" y="773873"/>
            <a:ext cx="0" cy="1138773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721">
            <a:extLst>
              <a:ext uri="{FF2B5EF4-FFF2-40B4-BE49-F238E27FC236}">
                <a16:creationId xmlns:a16="http://schemas.microsoft.com/office/drawing/2014/main" id="{020A2107-8E9B-467C-AF16-5FE0ED42C1B1}"/>
              </a:ext>
            </a:extLst>
          </p:cNvPr>
          <p:cNvSpPr txBox="1">
            <a:spLocks/>
          </p:cNvSpPr>
          <p:nvPr/>
        </p:nvSpPr>
        <p:spPr>
          <a:xfrm>
            <a:off x="5562924" y="915566"/>
            <a:ext cx="3262354" cy="1088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1pPr>
            <a:lvl2pPr marL="197607" lvl="1" indent="-195987" defTabSz="913526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2pPr>
            <a:lvl3pPr marL="466481" lvl="2" indent="-267255" defTabSz="913526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3pPr>
            <a:lvl4pPr marL="626835" lvl="3" indent="-158733" defTabSz="913526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4pPr>
            <a:lvl5pPr marL="765029" lvl="4" indent="-132818" defTabSz="913526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marL="0" lvl="1" indent="0" algn="just" defTabSz="621548">
              <a:spcAft>
                <a:spcPts val="300"/>
              </a:spcAft>
              <a:buClr>
                <a:schemeClr val="tx1"/>
              </a:buClr>
              <a:buSzPct val="100000"/>
              <a:buNone/>
            </a:pPr>
            <a:r>
              <a:rPr lang="fr-FR" sz="1000" b="1" dirty="0">
                <a:solidFill>
                  <a:srgbClr val="494949"/>
                </a:solidFill>
              </a:rPr>
              <a:t>Le Scrum Master </a:t>
            </a:r>
          </a:p>
          <a:p>
            <a:pPr marL="171446" lvl="1" indent="-171446" algn="just" defTabSz="621548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900" dirty="0">
                <a:solidFill>
                  <a:srgbClr val="808080"/>
                </a:solidFill>
              </a:rPr>
              <a:t>Il anime la démarche SCRUM de la squad et est garant de la démarche Agile </a:t>
            </a:r>
          </a:p>
          <a:p>
            <a:pPr marL="171446" lvl="1" indent="-171446" algn="just" defTabSz="621548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900" dirty="0">
                <a:solidFill>
                  <a:srgbClr val="808080"/>
                </a:solidFill>
              </a:rPr>
              <a:t>Il coordonne et s’assure de la réalisation des éléments du backlog de la squad (US et ES)</a:t>
            </a:r>
          </a:p>
          <a:p>
            <a:pPr marL="171446" lvl="1" indent="-171446" algn="just" defTabSz="621548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900" dirty="0">
                <a:solidFill>
                  <a:srgbClr val="808080"/>
                </a:solidFill>
              </a:rPr>
              <a:t>Il est en forte proximité et a de nombreuses interactions avec le PO de la </a:t>
            </a:r>
            <a:r>
              <a:rPr lang="fr-FR" sz="900" dirty="0" err="1">
                <a:solidFill>
                  <a:srgbClr val="808080"/>
                </a:solidFill>
              </a:rPr>
              <a:t>squad</a:t>
            </a:r>
            <a:r>
              <a:rPr lang="fr-FR" sz="900" dirty="0">
                <a:solidFill>
                  <a:srgbClr val="808080"/>
                </a:solidFill>
              </a:rPr>
              <a:t> et le Chef de Projets auquel la </a:t>
            </a:r>
            <a:r>
              <a:rPr lang="fr-FR" sz="900" dirty="0" err="1">
                <a:solidFill>
                  <a:srgbClr val="808080"/>
                </a:solidFill>
              </a:rPr>
              <a:t>squad</a:t>
            </a:r>
            <a:r>
              <a:rPr lang="fr-FR" sz="900" dirty="0">
                <a:solidFill>
                  <a:srgbClr val="808080"/>
                </a:solidFill>
              </a:rPr>
              <a:t> est rattachée</a:t>
            </a:r>
          </a:p>
        </p:txBody>
      </p:sp>
      <p:cxnSp>
        <p:nvCxnSpPr>
          <p:cNvPr id="33" name="Straight Arrow Connector 623">
            <a:extLst>
              <a:ext uri="{FF2B5EF4-FFF2-40B4-BE49-F238E27FC236}">
                <a16:creationId xmlns:a16="http://schemas.microsoft.com/office/drawing/2014/main" id="{60268A02-F6EA-48BF-82D2-AE1DA14AFFEC}"/>
              </a:ext>
            </a:extLst>
          </p:cNvPr>
          <p:cNvCxnSpPr>
            <a:cxnSpLocks/>
          </p:cNvCxnSpPr>
          <p:nvPr/>
        </p:nvCxnSpPr>
        <p:spPr>
          <a:xfrm>
            <a:off x="3746494" y="1028827"/>
            <a:ext cx="552035" cy="0"/>
          </a:xfrm>
          <a:prstGeom prst="straightConnector1">
            <a:avLst/>
          </a:prstGeom>
          <a:ln w="12700">
            <a:solidFill>
              <a:schemeClr val="tx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618">
            <a:extLst>
              <a:ext uri="{FF2B5EF4-FFF2-40B4-BE49-F238E27FC236}">
                <a16:creationId xmlns:a16="http://schemas.microsoft.com/office/drawing/2014/main" id="{0AA21C65-45CC-4C97-A4F3-C9D9C141DCD0}"/>
              </a:ext>
            </a:extLst>
          </p:cNvPr>
          <p:cNvCxnSpPr>
            <a:cxnSpLocks/>
          </p:cNvCxnSpPr>
          <p:nvPr/>
        </p:nvCxnSpPr>
        <p:spPr>
          <a:xfrm>
            <a:off x="3746494" y="2196675"/>
            <a:ext cx="0" cy="861773"/>
          </a:xfrm>
          <a:prstGeom prst="line">
            <a:avLst/>
          </a:prstGeom>
          <a:ln w="12700">
            <a:solidFill>
              <a:srgbClr val="EAB6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623">
            <a:extLst>
              <a:ext uri="{FF2B5EF4-FFF2-40B4-BE49-F238E27FC236}">
                <a16:creationId xmlns:a16="http://schemas.microsoft.com/office/drawing/2014/main" id="{B184CA1C-9CFB-4BDB-9D51-52763BFE81A9}"/>
              </a:ext>
            </a:extLst>
          </p:cNvPr>
          <p:cNvCxnSpPr>
            <a:cxnSpLocks/>
          </p:cNvCxnSpPr>
          <p:nvPr/>
        </p:nvCxnSpPr>
        <p:spPr>
          <a:xfrm>
            <a:off x="3746576" y="2332640"/>
            <a:ext cx="465384" cy="0"/>
          </a:xfrm>
          <a:prstGeom prst="straightConnector1">
            <a:avLst/>
          </a:prstGeom>
          <a:ln w="12700">
            <a:solidFill>
              <a:srgbClr val="EAB66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618">
            <a:extLst>
              <a:ext uri="{FF2B5EF4-FFF2-40B4-BE49-F238E27FC236}">
                <a16:creationId xmlns:a16="http://schemas.microsoft.com/office/drawing/2014/main" id="{E0807D21-BA78-4FBF-9E70-0D7D6EB762C0}"/>
              </a:ext>
            </a:extLst>
          </p:cNvPr>
          <p:cNvCxnSpPr>
            <a:cxnSpLocks/>
          </p:cNvCxnSpPr>
          <p:nvPr/>
        </p:nvCxnSpPr>
        <p:spPr>
          <a:xfrm>
            <a:off x="3746494" y="3235121"/>
            <a:ext cx="0" cy="1240500"/>
          </a:xfrm>
          <a:prstGeom prst="line">
            <a:avLst/>
          </a:prstGeom>
          <a:ln w="12700">
            <a:solidFill>
              <a:srgbClr val="4949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623">
            <a:extLst>
              <a:ext uri="{FF2B5EF4-FFF2-40B4-BE49-F238E27FC236}">
                <a16:creationId xmlns:a16="http://schemas.microsoft.com/office/drawing/2014/main" id="{AC3C6A49-823B-46B1-ABB2-FE226FDFC0F6}"/>
              </a:ext>
            </a:extLst>
          </p:cNvPr>
          <p:cNvCxnSpPr>
            <a:cxnSpLocks/>
          </p:cNvCxnSpPr>
          <p:nvPr/>
        </p:nvCxnSpPr>
        <p:spPr>
          <a:xfrm>
            <a:off x="3746576" y="3357932"/>
            <a:ext cx="612000" cy="0"/>
          </a:xfrm>
          <a:prstGeom prst="straightConnector1">
            <a:avLst/>
          </a:prstGeom>
          <a:ln w="12700">
            <a:solidFill>
              <a:srgbClr val="494949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e 1">
            <a:extLst>
              <a:ext uri="{FF2B5EF4-FFF2-40B4-BE49-F238E27FC236}">
                <a16:creationId xmlns:a16="http://schemas.microsoft.com/office/drawing/2014/main" id="{8B44E117-2EEF-4945-BD1D-1B56571B02DA}"/>
              </a:ext>
            </a:extLst>
          </p:cNvPr>
          <p:cNvGrpSpPr>
            <a:grpSpLocks noChangeAspect="1"/>
          </p:cNvGrpSpPr>
          <p:nvPr/>
        </p:nvGrpSpPr>
        <p:grpSpPr>
          <a:xfrm>
            <a:off x="4393307" y="1288344"/>
            <a:ext cx="458017" cy="580074"/>
            <a:chOff x="8703742" y="749983"/>
            <a:chExt cx="258205" cy="32701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1" name="Freeform 176">
              <a:extLst>
                <a:ext uri="{FF2B5EF4-FFF2-40B4-BE49-F238E27FC236}">
                  <a16:creationId xmlns:a16="http://schemas.microsoft.com/office/drawing/2014/main" id="{2CDB4E60-56F9-47EB-A648-B5EBF0AF765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703742" y="749983"/>
              <a:ext cx="223432" cy="292683"/>
            </a:xfrm>
            <a:custGeom>
              <a:avLst/>
              <a:gdLst>
                <a:gd name="T0" fmla="*/ 2186 w 3321"/>
                <a:gd name="T1" fmla="*/ 1793 h 4357"/>
                <a:gd name="T2" fmla="*/ 2634 w 3321"/>
                <a:gd name="T3" fmla="*/ 974 h 4357"/>
                <a:gd name="T4" fmla="*/ 1660 w 3321"/>
                <a:gd name="T5" fmla="*/ 0 h 4357"/>
                <a:gd name="T6" fmla="*/ 686 w 3321"/>
                <a:gd name="T7" fmla="*/ 974 h 4357"/>
                <a:gd name="T8" fmla="*/ 1135 w 3321"/>
                <a:gd name="T9" fmla="*/ 1793 h 4357"/>
                <a:gd name="T10" fmla="*/ 0 w 3321"/>
                <a:gd name="T11" fmla="*/ 3035 h 4357"/>
                <a:gd name="T12" fmla="*/ 0 w 3321"/>
                <a:gd name="T13" fmla="*/ 4046 h 4357"/>
                <a:gd name="T14" fmla="*/ 3 w 3321"/>
                <a:gd name="T15" fmla="*/ 4062 h 4357"/>
                <a:gd name="T16" fmla="*/ 72 w 3321"/>
                <a:gd name="T17" fmla="*/ 4084 h 4357"/>
                <a:gd name="T18" fmla="*/ 1768 w 3321"/>
                <a:gd name="T19" fmla="*/ 4357 h 4357"/>
                <a:gd name="T20" fmla="*/ 3249 w 3321"/>
                <a:gd name="T21" fmla="*/ 4079 h 4357"/>
                <a:gd name="T22" fmla="*/ 3314 w 3321"/>
                <a:gd name="T23" fmla="*/ 4046 h 4357"/>
                <a:gd name="T24" fmla="*/ 3321 w 3321"/>
                <a:gd name="T25" fmla="*/ 4046 h 4357"/>
                <a:gd name="T26" fmla="*/ 3321 w 3321"/>
                <a:gd name="T27" fmla="*/ 3035 h 4357"/>
                <a:gd name="T28" fmla="*/ 2186 w 3321"/>
                <a:gd name="T29" fmla="*/ 1793 h 4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1" h="4357">
                  <a:moveTo>
                    <a:pt x="2186" y="1793"/>
                  </a:moveTo>
                  <a:cubicBezTo>
                    <a:pt x="2455" y="1620"/>
                    <a:pt x="2634" y="1318"/>
                    <a:pt x="2634" y="974"/>
                  </a:cubicBezTo>
                  <a:cubicBezTo>
                    <a:pt x="2634" y="436"/>
                    <a:pt x="2198" y="0"/>
                    <a:pt x="1660" y="0"/>
                  </a:cubicBezTo>
                  <a:cubicBezTo>
                    <a:pt x="1122" y="0"/>
                    <a:pt x="686" y="436"/>
                    <a:pt x="686" y="974"/>
                  </a:cubicBezTo>
                  <a:cubicBezTo>
                    <a:pt x="686" y="1318"/>
                    <a:pt x="865" y="1620"/>
                    <a:pt x="1135" y="1793"/>
                  </a:cubicBezTo>
                  <a:cubicBezTo>
                    <a:pt x="500" y="1850"/>
                    <a:pt x="0" y="2385"/>
                    <a:pt x="0" y="3035"/>
                  </a:cubicBezTo>
                  <a:lnTo>
                    <a:pt x="0" y="4046"/>
                  </a:lnTo>
                  <a:lnTo>
                    <a:pt x="3" y="4062"/>
                  </a:lnTo>
                  <a:lnTo>
                    <a:pt x="72" y="4084"/>
                  </a:lnTo>
                  <a:cubicBezTo>
                    <a:pt x="728" y="4289"/>
                    <a:pt x="1299" y="4357"/>
                    <a:pt x="1768" y="4357"/>
                  </a:cubicBezTo>
                  <a:cubicBezTo>
                    <a:pt x="2684" y="4357"/>
                    <a:pt x="3216" y="4096"/>
                    <a:pt x="3249" y="4079"/>
                  </a:cubicBezTo>
                  <a:lnTo>
                    <a:pt x="3314" y="4046"/>
                  </a:lnTo>
                  <a:lnTo>
                    <a:pt x="3321" y="4046"/>
                  </a:lnTo>
                  <a:lnTo>
                    <a:pt x="3321" y="3035"/>
                  </a:lnTo>
                  <a:cubicBezTo>
                    <a:pt x="3321" y="2385"/>
                    <a:pt x="2821" y="1850"/>
                    <a:pt x="2186" y="179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3311" tIns="31656" rIns="63311" bIns="31656" numCol="1" anchor="t" anchorCtr="0" compatLnSpc="1">
              <a:prstTxWarp prst="textNoShape">
                <a:avLst/>
              </a:prstTxWarp>
            </a:bodyPr>
            <a:lstStyle/>
            <a:p>
              <a:pPr defTabSz="304591" eaLnBrk="0" hangingPunct="0"/>
              <a:endParaRPr lang="fr-FR" sz="450">
                <a:solidFill>
                  <a:srgbClr val="FFFFFF"/>
                </a:solidFill>
                <a:ea typeface="Arial Unicode MS" panose="020B0604020202020204" pitchFamily="34" charset="-128"/>
              </a:endParaRPr>
            </a:p>
          </p:txBody>
        </p:sp>
        <p:sp>
          <p:nvSpPr>
            <p:cNvPr id="52" name="Ellipse 55">
              <a:extLst>
                <a:ext uri="{FF2B5EF4-FFF2-40B4-BE49-F238E27FC236}">
                  <a16:creationId xmlns:a16="http://schemas.microsoft.com/office/drawing/2014/main" id="{8B3BA3E5-3120-4C78-8A46-F6B6BEC889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19883" y="934935"/>
              <a:ext cx="142064" cy="142064"/>
            </a:xfrm>
            <a:prstGeom prst="ellipse">
              <a:avLst/>
            </a:prstGeom>
            <a:grpFill/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rot="0" spcFirstLastPara="0" vertOverflow="overflow" horzOverflow="overflow" vert="horz" wrap="none" lIns="80981" tIns="80981" rIns="80981" bIns="8098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111">
                <a:spcBef>
                  <a:spcPts val="75"/>
                </a:spcBef>
                <a:spcAft>
                  <a:spcPts val="75"/>
                </a:spcAft>
              </a:pPr>
              <a:r>
                <a:rPr lang="fr-FR" sz="800" b="1" dirty="0">
                  <a:solidFill>
                    <a:schemeClr val="bg1"/>
                  </a:solidFill>
                </a:rPr>
                <a:t>SM</a:t>
              </a:r>
              <a:endParaRPr lang="fr-FR" sz="105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1" name="Freeform 176">
            <a:extLst>
              <a:ext uri="{FF2B5EF4-FFF2-40B4-BE49-F238E27FC236}">
                <a16:creationId xmlns:a16="http://schemas.microsoft.com/office/drawing/2014/main" id="{15785244-D573-423A-B9F1-ACA13F92809F}"/>
              </a:ext>
            </a:extLst>
          </p:cNvPr>
          <p:cNvSpPr>
            <a:spLocks noChangeAspect="1"/>
          </p:cNvSpPr>
          <p:nvPr/>
        </p:nvSpPr>
        <p:spPr bwMode="auto">
          <a:xfrm>
            <a:off x="4517930" y="3761457"/>
            <a:ext cx="385134" cy="504506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rgbClr val="494949"/>
          </a:solidFill>
          <a:ln w="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/>
            <a:endParaRPr lang="fr-FR" sz="45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62" name="Freeform 176">
            <a:extLst>
              <a:ext uri="{FF2B5EF4-FFF2-40B4-BE49-F238E27FC236}">
                <a16:creationId xmlns:a16="http://schemas.microsoft.com/office/drawing/2014/main" id="{269A0B71-B511-4647-A3BF-EDB0DA8C3FB3}"/>
              </a:ext>
            </a:extLst>
          </p:cNvPr>
          <p:cNvSpPr>
            <a:spLocks noChangeAspect="1"/>
          </p:cNvSpPr>
          <p:nvPr/>
        </p:nvSpPr>
        <p:spPr bwMode="auto">
          <a:xfrm>
            <a:off x="4298528" y="3757933"/>
            <a:ext cx="385134" cy="504506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rgbClr val="494949"/>
          </a:solidFill>
          <a:ln w="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/>
            <a:endParaRPr lang="fr-FR" sz="45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63" name="Freeform 176">
            <a:extLst>
              <a:ext uri="{FF2B5EF4-FFF2-40B4-BE49-F238E27FC236}">
                <a16:creationId xmlns:a16="http://schemas.microsoft.com/office/drawing/2014/main" id="{D71CC4DE-A277-47EE-BED4-8CBC15962DAF}"/>
              </a:ext>
            </a:extLst>
          </p:cNvPr>
          <p:cNvSpPr>
            <a:spLocks noChangeAspect="1"/>
          </p:cNvSpPr>
          <p:nvPr/>
        </p:nvSpPr>
        <p:spPr bwMode="auto">
          <a:xfrm>
            <a:off x="4406952" y="3814123"/>
            <a:ext cx="385134" cy="504506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rgbClr val="494949"/>
          </a:solidFill>
          <a:ln w="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/>
            <a:endParaRPr lang="fr-FR" sz="45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64" name="Ellipse 55">
            <a:extLst>
              <a:ext uri="{FF2B5EF4-FFF2-40B4-BE49-F238E27FC236}">
                <a16:creationId xmlns:a16="http://schemas.microsoft.com/office/drawing/2014/main" id="{371B6122-667C-4269-B50F-7A43837F92D5}"/>
              </a:ext>
            </a:extLst>
          </p:cNvPr>
          <p:cNvSpPr>
            <a:spLocks noChangeAspect="1"/>
          </p:cNvSpPr>
          <p:nvPr/>
        </p:nvSpPr>
        <p:spPr>
          <a:xfrm>
            <a:off x="4560819" y="4016733"/>
            <a:ext cx="350618" cy="350618"/>
          </a:xfrm>
          <a:prstGeom prst="ellipse">
            <a:avLst/>
          </a:prstGeom>
          <a:solidFill>
            <a:srgbClr val="494949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Overflow="overflow" horzOverflow="overflow" vert="horz" wrap="none" lIns="80981" tIns="80981" rIns="80981" bIns="8098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111">
              <a:spcBef>
                <a:spcPts val="75"/>
              </a:spcBef>
              <a:spcAft>
                <a:spcPts val="75"/>
              </a:spcAft>
            </a:pPr>
            <a:r>
              <a:rPr lang="fr-FR" sz="800" b="1">
                <a:solidFill>
                  <a:schemeClr val="bg1"/>
                </a:solidFill>
              </a:rPr>
              <a:t>DEV</a:t>
            </a:r>
          </a:p>
        </p:txBody>
      </p:sp>
      <p:grpSp>
        <p:nvGrpSpPr>
          <p:cNvPr id="65" name="Groupe 64">
            <a:extLst>
              <a:ext uri="{FF2B5EF4-FFF2-40B4-BE49-F238E27FC236}">
                <a16:creationId xmlns:a16="http://schemas.microsoft.com/office/drawing/2014/main" id="{C05FF7C1-635C-4712-BECA-ADC9DD5CBAAC}"/>
              </a:ext>
            </a:extLst>
          </p:cNvPr>
          <p:cNvGrpSpPr>
            <a:grpSpLocks noChangeAspect="1"/>
          </p:cNvGrpSpPr>
          <p:nvPr/>
        </p:nvGrpSpPr>
        <p:grpSpPr>
          <a:xfrm>
            <a:off x="4365979" y="700751"/>
            <a:ext cx="458017" cy="580074"/>
            <a:chOff x="8703742" y="749983"/>
            <a:chExt cx="258205" cy="327016"/>
          </a:xfrm>
          <a:solidFill>
            <a:srgbClr val="494949"/>
          </a:solidFill>
        </p:grpSpPr>
        <p:sp>
          <p:nvSpPr>
            <p:cNvPr id="66" name="Freeform 176">
              <a:extLst>
                <a:ext uri="{FF2B5EF4-FFF2-40B4-BE49-F238E27FC236}">
                  <a16:creationId xmlns:a16="http://schemas.microsoft.com/office/drawing/2014/main" id="{35AD49CE-4B85-4FC0-A4E3-8C3CB04AD6D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703742" y="749983"/>
              <a:ext cx="223432" cy="292683"/>
            </a:xfrm>
            <a:custGeom>
              <a:avLst/>
              <a:gdLst>
                <a:gd name="T0" fmla="*/ 2186 w 3321"/>
                <a:gd name="T1" fmla="*/ 1793 h 4357"/>
                <a:gd name="T2" fmla="*/ 2634 w 3321"/>
                <a:gd name="T3" fmla="*/ 974 h 4357"/>
                <a:gd name="T4" fmla="*/ 1660 w 3321"/>
                <a:gd name="T5" fmla="*/ 0 h 4357"/>
                <a:gd name="T6" fmla="*/ 686 w 3321"/>
                <a:gd name="T7" fmla="*/ 974 h 4357"/>
                <a:gd name="T8" fmla="*/ 1135 w 3321"/>
                <a:gd name="T9" fmla="*/ 1793 h 4357"/>
                <a:gd name="T10" fmla="*/ 0 w 3321"/>
                <a:gd name="T11" fmla="*/ 3035 h 4357"/>
                <a:gd name="T12" fmla="*/ 0 w 3321"/>
                <a:gd name="T13" fmla="*/ 4046 h 4357"/>
                <a:gd name="T14" fmla="*/ 3 w 3321"/>
                <a:gd name="T15" fmla="*/ 4062 h 4357"/>
                <a:gd name="T16" fmla="*/ 72 w 3321"/>
                <a:gd name="T17" fmla="*/ 4084 h 4357"/>
                <a:gd name="T18" fmla="*/ 1768 w 3321"/>
                <a:gd name="T19" fmla="*/ 4357 h 4357"/>
                <a:gd name="T20" fmla="*/ 3249 w 3321"/>
                <a:gd name="T21" fmla="*/ 4079 h 4357"/>
                <a:gd name="T22" fmla="*/ 3314 w 3321"/>
                <a:gd name="T23" fmla="*/ 4046 h 4357"/>
                <a:gd name="T24" fmla="*/ 3321 w 3321"/>
                <a:gd name="T25" fmla="*/ 4046 h 4357"/>
                <a:gd name="T26" fmla="*/ 3321 w 3321"/>
                <a:gd name="T27" fmla="*/ 3035 h 4357"/>
                <a:gd name="T28" fmla="*/ 2186 w 3321"/>
                <a:gd name="T29" fmla="*/ 1793 h 4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1" h="4357">
                  <a:moveTo>
                    <a:pt x="2186" y="1793"/>
                  </a:moveTo>
                  <a:cubicBezTo>
                    <a:pt x="2455" y="1620"/>
                    <a:pt x="2634" y="1318"/>
                    <a:pt x="2634" y="974"/>
                  </a:cubicBezTo>
                  <a:cubicBezTo>
                    <a:pt x="2634" y="436"/>
                    <a:pt x="2198" y="0"/>
                    <a:pt x="1660" y="0"/>
                  </a:cubicBezTo>
                  <a:cubicBezTo>
                    <a:pt x="1122" y="0"/>
                    <a:pt x="686" y="436"/>
                    <a:pt x="686" y="974"/>
                  </a:cubicBezTo>
                  <a:cubicBezTo>
                    <a:pt x="686" y="1318"/>
                    <a:pt x="865" y="1620"/>
                    <a:pt x="1135" y="1793"/>
                  </a:cubicBezTo>
                  <a:cubicBezTo>
                    <a:pt x="500" y="1850"/>
                    <a:pt x="0" y="2385"/>
                    <a:pt x="0" y="3035"/>
                  </a:cubicBezTo>
                  <a:lnTo>
                    <a:pt x="0" y="4046"/>
                  </a:lnTo>
                  <a:lnTo>
                    <a:pt x="3" y="4062"/>
                  </a:lnTo>
                  <a:lnTo>
                    <a:pt x="72" y="4084"/>
                  </a:lnTo>
                  <a:cubicBezTo>
                    <a:pt x="728" y="4289"/>
                    <a:pt x="1299" y="4357"/>
                    <a:pt x="1768" y="4357"/>
                  </a:cubicBezTo>
                  <a:cubicBezTo>
                    <a:pt x="2684" y="4357"/>
                    <a:pt x="3216" y="4096"/>
                    <a:pt x="3249" y="4079"/>
                  </a:cubicBezTo>
                  <a:lnTo>
                    <a:pt x="3314" y="4046"/>
                  </a:lnTo>
                  <a:lnTo>
                    <a:pt x="3321" y="4046"/>
                  </a:lnTo>
                  <a:lnTo>
                    <a:pt x="3321" y="3035"/>
                  </a:lnTo>
                  <a:cubicBezTo>
                    <a:pt x="3321" y="2385"/>
                    <a:pt x="2821" y="1850"/>
                    <a:pt x="2186" y="179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3311" tIns="31656" rIns="63311" bIns="31656" numCol="1" anchor="t" anchorCtr="0" compatLnSpc="1">
              <a:prstTxWarp prst="textNoShape">
                <a:avLst/>
              </a:prstTxWarp>
            </a:bodyPr>
            <a:lstStyle/>
            <a:p>
              <a:pPr defTabSz="304591" eaLnBrk="0" hangingPunct="0"/>
              <a:endParaRPr lang="fr-FR" sz="450">
                <a:solidFill>
                  <a:srgbClr val="FFFFFF"/>
                </a:solidFill>
                <a:ea typeface="Arial Unicode MS" panose="020B0604020202020204" pitchFamily="34" charset="-128"/>
              </a:endParaRPr>
            </a:p>
          </p:txBody>
        </p:sp>
        <p:sp>
          <p:nvSpPr>
            <p:cNvPr id="67" name="Ellipse 55">
              <a:extLst>
                <a:ext uri="{FF2B5EF4-FFF2-40B4-BE49-F238E27FC236}">
                  <a16:creationId xmlns:a16="http://schemas.microsoft.com/office/drawing/2014/main" id="{3D157265-CF8A-4F9A-B4D1-32C9040ACE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19883" y="934935"/>
              <a:ext cx="142064" cy="142064"/>
            </a:xfrm>
            <a:prstGeom prst="ellipse">
              <a:avLst/>
            </a:prstGeom>
            <a:solidFill>
              <a:schemeClr val="tx2"/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rot="0" spcFirstLastPara="0" vertOverflow="overflow" horzOverflow="overflow" vert="horz" wrap="none" lIns="80981" tIns="80981" rIns="80981" bIns="8098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111">
                <a:spcBef>
                  <a:spcPts val="75"/>
                </a:spcBef>
                <a:spcAft>
                  <a:spcPts val="75"/>
                </a:spcAft>
              </a:pPr>
              <a:r>
                <a:rPr lang="fr-FR" sz="800" b="1" dirty="0">
                  <a:solidFill>
                    <a:schemeClr val="bg1"/>
                  </a:solidFill>
                </a:rPr>
                <a:t>PO</a:t>
              </a:r>
              <a:endParaRPr lang="fr-FR" sz="105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8" name="Groupe 67">
            <a:extLst>
              <a:ext uri="{FF2B5EF4-FFF2-40B4-BE49-F238E27FC236}">
                <a16:creationId xmlns:a16="http://schemas.microsoft.com/office/drawing/2014/main" id="{C98D518D-1AC7-4BF8-8A49-AE8CE2874352}"/>
              </a:ext>
            </a:extLst>
          </p:cNvPr>
          <p:cNvGrpSpPr>
            <a:grpSpLocks noChangeAspect="1"/>
          </p:cNvGrpSpPr>
          <p:nvPr/>
        </p:nvGrpSpPr>
        <p:grpSpPr>
          <a:xfrm>
            <a:off x="4365979" y="1873462"/>
            <a:ext cx="458017" cy="580074"/>
            <a:chOff x="8703742" y="749983"/>
            <a:chExt cx="258205" cy="327016"/>
          </a:xfrm>
          <a:gradFill flip="none" rotWithShape="1">
            <a:gsLst>
              <a:gs pos="0">
                <a:schemeClr val="accent5"/>
              </a:gs>
              <a:gs pos="43000">
                <a:schemeClr val="accent5"/>
              </a:gs>
              <a:gs pos="46000">
                <a:srgbClr val="494949"/>
              </a:gs>
              <a:gs pos="100000">
                <a:srgbClr val="494949"/>
              </a:gs>
            </a:gsLst>
            <a:lin ang="0" scaled="1"/>
            <a:tileRect/>
          </a:gradFill>
        </p:grpSpPr>
        <p:sp>
          <p:nvSpPr>
            <p:cNvPr id="69" name="Freeform 176">
              <a:extLst>
                <a:ext uri="{FF2B5EF4-FFF2-40B4-BE49-F238E27FC236}">
                  <a16:creationId xmlns:a16="http://schemas.microsoft.com/office/drawing/2014/main" id="{839D1611-A159-4B97-B1D1-C6BD00BB826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703742" y="749983"/>
              <a:ext cx="223432" cy="292683"/>
            </a:xfrm>
            <a:custGeom>
              <a:avLst/>
              <a:gdLst>
                <a:gd name="T0" fmla="*/ 2186 w 3321"/>
                <a:gd name="T1" fmla="*/ 1793 h 4357"/>
                <a:gd name="T2" fmla="*/ 2634 w 3321"/>
                <a:gd name="T3" fmla="*/ 974 h 4357"/>
                <a:gd name="T4" fmla="*/ 1660 w 3321"/>
                <a:gd name="T5" fmla="*/ 0 h 4357"/>
                <a:gd name="T6" fmla="*/ 686 w 3321"/>
                <a:gd name="T7" fmla="*/ 974 h 4357"/>
                <a:gd name="T8" fmla="*/ 1135 w 3321"/>
                <a:gd name="T9" fmla="*/ 1793 h 4357"/>
                <a:gd name="T10" fmla="*/ 0 w 3321"/>
                <a:gd name="T11" fmla="*/ 3035 h 4357"/>
                <a:gd name="T12" fmla="*/ 0 w 3321"/>
                <a:gd name="T13" fmla="*/ 4046 h 4357"/>
                <a:gd name="T14" fmla="*/ 3 w 3321"/>
                <a:gd name="T15" fmla="*/ 4062 h 4357"/>
                <a:gd name="T16" fmla="*/ 72 w 3321"/>
                <a:gd name="T17" fmla="*/ 4084 h 4357"/>
                <a:gd name="T18" fmla="*/ 1768 w 3321"/>
                <a:gd name="T19" fmla="*/ 4357 h 4357"/>
                <a:gd name="T20" fmla="*/ 3249 w 3321"/>
                <a:gd name="T21" fmla="*/ 4079 h 4357"/>
                <a:gd name="T22" fmla="*/ 3314 w 3321"/>
                <a:gd name="T23" fmla="*/ 4046 h 4357"/>
                <a:gd name="T24" fmla="*/ 3321 w 3321"/>
                <a:gd name="T25" fmla="*/ 4046 h 4357"/>
                <a:gd name="T26" fmla="*/ 3321 w 3321"/>
                <a:gd name="T27" fmla="*/ 3035 h 4357"/>
                <a:gd name="T28" fmla="*/ 2186 w 3321"/>
                <a:gd name="T29" fmla="*/ 1793 h 4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1" h="4357">
                  <a:moveTo>
                    <a:pt x="2186" y="1793"/>
                  </a:moveTo>
                  <a:cubicBezTo>
                    <a:pt x="2455" y="1620"/>
                    <a:pt x="2634" y="1318"/>
                    <a:pt x="2634" y="974"/>
                  </a:cubicBezTo>
                  <a:cubicBezTo>
                    <a:pt x="2634" y="436"/>
                    <a:pt x="2198" y="0"/>
                    <a:pt x="1660" y="0"/>
                  </a:cubicBezTo>
                  <a:cubicBezTo>
                    <a:pt x="1122" y="0"/>
                    <a:pt x="686" y="436"/>
                    <a:pt x="686" y="974"/>
                  </a:cubicBezTo>
                  <a:cubicBezTo>
                    <a:pt x="686" y="1318"/>
                    <a:pt x="865" y="1620"/>
                    <a:pt x="1135" y="1793"/>
                  </a:cubicBezTo>
                  <a:cubicBezTo>
                    <a:pt x="500" y="1850"/>
                    <a:pt x="0" y="2385"/>
                    <a:pt x="0" y="3035"/>
                  </a:cubicBezTo>
                  <a:lnTo>
                    <a:pt x="0" y="4046"/>
                  </a:lnTo>
                  <a:lnTo>
                    <a:pt x="3" y="4062"/>
                  </a:lnTo>
                  <a:lnTo>
                    <a:pt x="72" y="4084"/>
                  </a:lnTo>
                  <a:cubicBezTo>
                    <a:pt x="728" y="4289"/>
                    <a:pt x="1299" y="4357"/>
                    <a:pt x="1768" y="4357"/>
                  </a:cubicBezTo>
                  <a:cubicBezTo>
                    <a:pt x="2684" y="4357"/>
                    <a:pt x="3216" y="4096"/>
                    <a:pt x="3249" y="4079"/>
                  </a:cubicBezTo>
                  <a:lnTo>
                    <a:pt x="3314" y="4046"/>
                  </a:lnTo>
                  <a:lnTo>
                    <a:pt x="3321" y="4046"/>
                  </a:lnTo>
                  <a:lnTo>
                    <a:pt x="3321" y="3035"/>
                  </a:lnTo>
                  <a:cubicBezTo>
                    <a:pt x="3321" y="2385"/>
                    <a:pt x="2821" y="1850"/>
                    <a:pt x="2186" y="179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3311" tIns="31656" rIns="63311" bIns="31656" numCol="1" anchor="t" anchorCtr="0" compatLnSpc="1">
              <a:prstTxWarp prst="textNoShape">
                <a:avLst/>
              </a:prstTxWarp>
            </a:bodyPr>
            <a:lstStyle/>
            <a:p>
              <a:pPr defTabSz="304591" eaLnBrk="0" hangingPunct="0"/>
              <a:endParaRPr lang="fr-FR" sz="450">
                <a:solidFill>
                  <a:srgbClr val="FFFFFF"/>
                </a:solidFill>
                <a:ea typeface="Arial Unicode MS" panose="020B0604020202020204" pitchFamily="34" charset="-128"/>
              </a:endParaRPr>
            </a:p>
          </p:txBody>
        </p:sp>
        <p:sp>
          <p:nvSpPr>
            <p:cNvPr id="70" name="Ellipse 55">
              <a:extLst>
                <a:ext uri="{FF2B5EF4-FFF2-40B4-BE49-F238E27FC236}">
                  <a16:creationId xmlns:a16="http://schemas.microsoft.com/office/drawing/2014/main" id="{FA8655E8-EDC3-44DF-9641-1C4A86CEA81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19883" y="934935"/>
              <a:ext cx="142064" cy="142064"/>
            </a:xfrm>
            <a:prstGeom prst="ellipse">
              <a:avLst/>
            </a:prstGeom>
            <a:gradFill>
              <a:gsLst>
                <a:gs pos="0">
                  <a:schemeClr val="accent5"/>
                </a:gs>
                <a:gs pos="43000">
                  <a:schemeClr val="accent5"/>
                </a:gs>
                <a:gs pos="46000">
                  <a:srgbClr val="494949"/>
                </a:gs>
                <a:gs pos="100000">
                  <a:srgbClr val="494949"/>
                </a:gs>
              </a:gsLst>
              <a:lin ang="0" scaled="1"/>
            </a:gra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rot="0" spcFirstLastPara="0" vertOverflow="overflow" horzOverflow="overflow" vert="horz" wrap="none" lIns="80981" tIns="80981" rIns="80981" bIns="8098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111">
                <a:spcBef>
                  <a:spcPts val="75"/>
                </a:spcBef>
                <a:spcAft>
                  <a:spcPts val="75"/>
                </a:spcAft>
              </a:pPr>
              <a:r>
                <a:rPr lang="fr-FR" sz="800" b="1">
                  <a:solidFill>
                    <a:schemeClr val="bg1"/>
                  </a:solidFill>
                </a:rPr>
                <a:t>BA</a:t>
              </a:r>
              <a:endParaRPr lang="fr-FR" sz="1050" b="1">
                <a:solidFill>
                  <a:schemeClr val="bg1"/>
                </a:solidFill>
              </a:endParaRPr>
            </a:p>
          </p:txBody>
        </p:sp>
      </p:grpSp>
      <p:grpSp>
        <p:nvGrpSpPr>
          <p:cNvPr id="71" name="Groupe 70">
            <a:extLst>
              <a:ext uri="{FF2B5EF4-FFF2-40B4-BE49-F238E27FC236}">
                <a16:creationId xmlns:a16="http://schemas.microsoft.com/office/drawing/2014/main" id="{83F2ACDA-F041-4C03-BE3E-C444126DA20E}"/>
              </a:ext>
            </a:extLst>
          </p:cNvPr>
          <p:cNvGrpSpPr>
            <a:grpSpLocks noChangeAspect="1"/>
          </p:cNvGrpSpPr>
          <p:nvPr/>
        </p:nvGrpSpPr>
        <p:grpSpPr>
          <a:xfrm>
            <a:off x="4393503" y="2536429"/>
            <a:ext cx="458017" cy="580074"/>
            <a:chOff x="8703742" y="749983"/>
            <a:chExt cx="258205" cy="327016"/>
          </a:xfrm>
          <a:gradFill flip="none" rotWithShape="1">
            <a:gsLst>
              <a:gs pos="0">
                <a:schemeClr val="accent5"/>
              </a:gs>
              <a:gs pos="43000">
                <a:schemeClr val="accent5"/>
              </a:gs>
              <a:gs pos="46000">
                <a:srgbClr val="494949"/>
              </a:gs>
              <a:gs pos="100000">
                <a:srgbClr val="494949"/>
              </a:gs>
            </a:gsLst>
            <a:lin ang="0" scaled="1"/>
            <a:tileRect/>
          </a:gradFill>
        </p:grpSpPr>
        <p:sp>
          <p:nvSpPr>
            <p:cNvPr id="72" name="Freeform 176">
              <a:extLst>
                <a:ext uri="{FF2B5EF4-FFF2-40B4-BE49-F238E27FC236}">
                  <a16:creationId xmlns:a16="http://schemas.microsoft.com/office/drawing/2014/main" id="{26B3B67F-A951-466C-8E62-615E3C08FA1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703742" y="749983"/>
              <a:ext cx="223432" cy="292683"/>
            </a:xfrm>
            <a:custGeom>
              <a:avLst/>
              <a:gdLst>
                <a:gd name="T0" fmla="*/ 2186 w 3321"/>
                <a:gd name="T1" fmla="*/ 1793 h 4357"/>
                <a:gd name="T2" fmla="*/ 2634 w 3321"/>
                <a:gd name="T3" fmla="*/ 974 h 4357"/>
                <a:gd name="T4" fmla="*/ 1660 w 3321"/>
                <a:gd name="T5" fmla="*/ 0 h 4357"/>
                <a:gd name="T6" fmla="*/ 686 w 3321"/>
                <a:gd name="T7" fmla="*/ 974 h 4357"/>
                <a:gd name="T8" fmla="*/ 1135 w 3321"/>
                <a:gd name="T9" fmla="*/ 1793 h 4357"/>
                <a:gd name="T10" fmla="*/ 0 w 3321"/>
                <a:gd name="T11" fmla="*/ 3035 h 4357"/>
                <a:gd name="T12" fmla="*/ 0 w 3321"/>
                <a:gd name="T13" fmla="*/ 4046 h 4357"/>
                <a:gd name="T14" fmla="*/ 3 w 3321"/>
                <a:gd name="T15" fmla="*/ 4062 h 4357"/>
                <a:gd name="T16" fmla="*/ 72 w 3321"/>
                <a:gd name="T17" fmla="*/ 4084 h 4357"/>
                <a:gd name="T18" fmla="*/ 1768 w 3321"/>
                <a:gd name="T19" fmla="*/ 4357 h 4357"/>
                <a:gd name="T20" fmla="*/ 3249 w 3321"/>
                <a:gd name="T21" fmla="*/ 4079 h 4357"/>
                <a:gd name="T22" fmla="*/ 3314 w 3321"/>
                <a:gd name="T23" fmla="*/ 4046 h 4357"/>
                <a:gd name="T24" fmla="*/ 3321 w 3321"/>
                <a:gd name="T25" fmla="*/ 4046 h 4357"/>
                <a:gd name="T26" fmla="*/ 3321 w 3321"/>
                <a:gd name="T27" fmla="*/ 3035 h 4357"/>
                <a:gd name="T28" fmla="*/ 2186 w 3321"/>
                <a:gd name="T29" fmla="*/ 1793 h 4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1" h="4357">
                  <a:moveTo>
                    <a:pt x="2186" y="1793"/>
                  </a:moveTo>
                  <a:cubicBezTo>
                    <a:pt x="2455" y="1620"/>
                    <a:pt x="2634" y="1318"/>
                    <a:pt x="2634" y="974"/>
                  </a:cubicBezTo>
                  <a:cubicBezTo>
                    <a:pt x="2634" y="436"/>
                    <a:pt x="2198" y="0"/>
                    <a:pt x="1660" y="0"/>
                  </a:cubicBezTo>
                  <a:cubicBezTo>
                    <a:pt x="1122" y="0"/>
                    <a:pt x="686" y="436"/>
                    <a:pt x="686" y="974"/>
                  </a:cubicBezTo>
                  <a:cubicBezTo>
                    <a:pt x="686" y="1318"/>
                    <a:pt x="865" y="1620"/>
                    <a:pt x="1135" y="1793"/>
                  </a:cubicBezTo>
                  <a:cubicBezTo>
                    <a:pt x="500" y="1850"/>
                    <a:pt x="0" y="2385"/>
                    <a:pt x="0" y="3035"/>
                  </a:cubicBezTo>
                  <a:lnTo>
                    <a:pt x="0" y="4046"/>
                  </a:lnTo>
                  <a:lnTo>
                    <a:pt x="3" y="4062"/>
                  </a:lnTo>
                  <a:lnTo>
                    <a:pt x="72" y="4084"/>
                  </a:lnTo>
                  <a:cubicBezTo>
                    <a:pt x="728" y="4289"/>
                    <a:pt x="1299" y="4357"/>
                    <a:pt x="1768" y="4357"/>
                  </a:cubicBezTo>
                  <a:cubicBezTo>
                    <a:pt x="2684" y="4357"/>
                    <a:pt x="3216" y="4096"/>
                    <a:pt x="3249" y="4079"/>
                  </a:cubicBezTo>
                  <a:lnTo>
                    <a:pt x="3314" y="4046"/>
                  </a:lnTo>
                  <a:lnTo>
                    <a:pt x="3321" y="4046"/>
                  </a:lnTo>
                  <a:lnTo>
                    <a:pt x="3321" y="3035"/>
                  </a:lnTo>
                  <a:cubicBezTo>
                    <a:pt x="3321" y="2385"/>
                    <a:pt x="2821" y="1850"/>
                    <a:pt x="2186" y="179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3311" tIns="31656" rIns="63311" bIns="31656" numCol="1" anchor="t" anchorCtr="0" compatLnSpc="1">
              <a:prstTxWarp prst="textNoShape">
                <a:avLst/>
              </a:prstTxWarp>
            </a:bodyPr>
            <a:lstStyle/>
            <a:p>
              <a:pPr defTabSz="304591" eaLnBrk="0" hangingPunct="0"/>
              <a:endParaRPr lang="fr-FR" sz="450">
                <a:solidFill>
                  <a:srgbClr val="FFFFFF"/>
                </a:solidFill>
                <a:ea typeface="Arial Unicode MS" panose="020B0604020202020204" pitchFamily="34" charset="-128"/>
              </a:endParaRPr>
            </a:p>
          </p:txBody>
        </p:sp>
        <p:sp>
          <p:nvSpPr>
            <p:cNvPr id="73" name="Ellipse 55">
              <a:extLst>
                <a:ext uri="{FF2B5EF4-FFF2-40B4-BE49-F238E27FC236}">
                  <a16:creationId xmlns:a16="http://schemas.microsoft.com/office/drawing/2014/main" id="{6EBAA70C-88E9-42C5-8828-D8D3479368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19883" y="934935"/>
              <a:ext cx="142064" cy="142064"/>
            </a:xfrm>
            <a:prstGeom prst="ellipse">
              <a:avLst/>
            </a:prstGeom>
            <a:gradFill>
              <a:gsLst>
                <a:gs pos="0">
                  <a:schemeClr val="accent5"/>
                </a:gs>
                <a:gs pos="43000">
                  <a:schemeClr val="accent5"/>
                </a:gs>
                <a:gs pos="46000">
                  <a:srgbClr val="494949"/>
                </a:gs>
                <a:gs pos="100000">
                  <a:srgbClr val="494949"/>
                </a:gs>
              </a:gsLst>
              <a:lin ang="0" scaled="1"/>
            </a:gra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rot="0" spcFirstLastPara="0" vertOverflow="overflow" horzOverflow="overflow" vert="horz" wrap="none" lIns="80981" tIns="80981" rIns="80981" bIns="8098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111">
                <a:spcBef>
                  <a:spcPts val="75"/>
                </a:spcBef>
                <a:spcAft>
                  <a:spcPts val="75"/>
                </a:spcAft>
              </a:pPr>
              <a:r>
                <a:rPr lang="fr-FR" sz="800" b="1">
                  <a:solidFill>
                    <a:schemeClr val="bg1"/>
                  </a:solidFill>
                </a:rPr>
                <a:t>AT</a:t>
              </a:r>
              <a:endParaRPr lang="fr-FR" sz="1050" b="1">
                <a:solidFill>
                  <a:schemeClr val="bg1"/>
                </a:solidFill>
              </a:endParaRPr>
            </a:p>
          </p:txBody>
        </p:sp>
      </p:grpSp>
      <p:grpSp>
        <p:nvGrpSpPr>
          <p:cNvPr id="74" name="Groupe 73">
            <a:extLst>
              <a:ext uri="{FF2B5EF4-FFF2-40B4-BE49-F238E27FC236}">
                <a16:creationId xmlns:a16="http://schemas.microsoft.com/office/drawing/2014/main" id="{2D880293-C4FE-49F0-B006-C89690E15B72}"/>
              </a:ext>
            </a:extLst>
          </p:cNvPr>
          <p:cNvGrpSpPr>
            <a:grpSpLocks noChangeAspect="1"/>
          </p:cNvGrpSpPr>
          <p:nvPr/>
        </p:nvGrpSpPr>
        <p:grpSpPr>
          <a:xfrm>
            <a:off x="4393503" y="3126592"/>
            <a:ext cx="458017" cy="580074"/>
            <a:chOff x="8703742" y="749983"/>
            <a:chExt cx="258205" cy="327016"/>
          </a:xfrm>
        </p:grpSpPr>
        <p:sp>
          <p:nvSpPr>
            <p:cNvPr id="75" name="Freeform 176">
              <a:extLst>
                <a:ext uri="{FF2B5EF4-FFF2-40B4-BE49-F238E27FC236}">
                  <a16:creationId xmlns:a16="http://schemas.microsoft.com/office/drawing/2014/main" id="{52E4B901-BD0A-4C0B-933A-DDF1DEC23DC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703742" y="749983"/>
              <a:ext cx="223432" cy="292683"/>
            </a:xfrm>
            <a:custGeom>
              <a:avLst/>
              <a:gdLst>
                <a:gd name="T0" fmla="*/ 2186 w 3321"/>
                <a:gd name="T1" fmla="*/ 1793 h 4357"/>
                <a:gd name="T2" fmla="*/ 2634 w 3321"/>
                <a:gd name="T3" fmla="*/ 974 h 4357"/>
                <a:gd name="T4" fmla="*/ 1660 w 3321"/>
                <a:gd name="T5" fmla="*/ 0 h 4357"/>
                <a:gd name="T6" fmla="*/ 686 w 3321"/>
                <a:gd name="T7" fmla="*/ 974 h 4357"/>
                <a:gd name="T8" fmla="*/ 1135 w 3321"/>
                <a:gd name="T9" fmla="*/ 1793 h 4357"/>
                <a:gd name="T10" fmla="*/ 0 w 3321"/>
                <a:gd name="T11" fmla="*/ 3035 h 4357"/>
                <a:gd name="T12" fmla="*/ 0 w 3321"/>
                <a:gd name="T13" fmla="*/ 4046 h 4357"/>
                <a:gd name="T14" fmla="*/ 3 w 3321"/>
                <a:gd name="T15" fmla="*/ 4062 h 4357"/>
                <a:gd name="T16" fmla="*/ 72 w 3321"/>
                <a:gd name="T17" fmla="*/ 4084 h 4357"/>
                <a:gd name="T18" fmla="*/ 1768 w 3321"/>
                <a:gd name="T19" fmla="*/ 4357 h 4357"/>
                <a:gd name="T20" fmla="*/ 3249 w 3321"/>
                <a:gd name="T21" fmla="*/ 4079 h 4357"/>
                <a:gd name="T22" fmla="*/ 3314 w 3321"/>
                <a:gd name="T23" fmla="*/ 4046 h 4357"/>
                <a:gd name="T24" fmla="*/ 3321 w 3321"/>
                <a:gd name="T25" fmla="*/ 4046 h 4357"/>
                <a:gd name="T26" fmla="*/ 3321 w 3321"/>
                <a:gd name="T27" fmla="*/ 3035 h 4357"/>
                <a:gd name="T28" fmla="*/ 2186 w 3321"/>
                <a:gd name="T29" fmla="*/ 1793 h 4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1" h="4357">
                  <a:moveTo>
                    <a:pt x="2186" y="1793"/>
                  </a:moveTo>
                  <a:cubicBezTo>
                    <a:pt x="2455" y="1620"/>
                    <a:pt x="2634" y="1318"/>
                    <a:pt x="2634" y="974"/>
                  </a:cubicBezTo>
                  <a:cubicBezTo>
                    <a:pt x="2634" y="436"/>
                    <a:pt x="2198" y="0"/>
                    <a:pt x="1660" y="0"/>
                  </a:cubicBezTo>
                  <a:cubicBezTo>
                    <a:pt x="1122" y="0"/>
                    <a:pt x="686" y="436"/>
                    <a:pt x="686" y="974"/>
                  </a:cubicBezTo>
                  <a:cubicBezTo>
                    <a:pt x="686" y="1318"/>
                    <a:pt x="865" y="1620"/>
                    <a:pt x="1135" y="1793"/>
                  </a:cubicBezTo>
                  <a:cubicBezTo>
                    <a:pt x="500" y="1850"/>
                    <a:pt x="0" y="2385"/>
                    <a:pt x="0" y="3035"/>
                  </a:cubicBezTo>
                  <a:lnTo>
                    <a:pt x="0" y="4046"/>
                  </a:lnTo>
                  <a:lnTo>
                    <a:pt x="3" y="4062"/>
                  </a:lnTo>
                  <a:lnTo>
                    <a:pt x="72" y="4084"/>
                  </a:lnTo>
                  <a:cubicBezTo>
                    <a:pt x="728" y="4289"/>
                    <a:pt x="1299" y="4357"/>
                    <a:pt x="1768" y="4357"/>
                  </a:cubicBezTo>
                  <a:cubicBezTo>
                    <a:pt x="2684" y="4357"/>
                    <a:pt x="3216" y="4096"/>
                    <a:pt x="3249" y="4079"/>
                  </a:cubicBezTo>
                  <a:lnTo>
                    <a:pt x="3314" y="4046"/>
                  </a:lnTo>
                  <a:lnTo>
                    <a:pt x="3321" y="4046"/>
                  </a:lnTo>
                  <a:lnTo>
                    <a:pt x="3321" y="3035"/>
                  </a:lnTo>
                  <a:cubicBezTo>
                    <a:pt x="3321" y="2385"/>
                    <a:pt x="2821" y="1850"/>
                    <a:pt x="2186" y="1793"/>
                  </a:cubicBezTo>
                  <a:close/>
                </a:path>
              </a:pathLst>
            </a:custGeom>
            <a:solidFill>
              <a:srgbClr val="4949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3311" tIns="31656" rIns="63311" bIns="31656" numCol="1" anchor="t" anchorCtr="0" compatLnSpc="1">
              <a:prstTxWarp prst="textNoShape">
                <a:avLst/>
              </a:prstTxWarp>
            </a:bodyPr>
            <a:lstStyle/>
            <a:p>
              <a:pPr defTabSz="304591" eaLnBrk="0" hangingPunct="0"/>
              <a:endParaRPr lang="fr-FR" sz="450">
                <a:solidFill>
                  <a:srgbClr val="FFFFFF"/>
                </a:solidFill>
                <a:ea typeface="Arial Unicode MS" panose="020B0604020202020204" pitchFamily="34" charset="-128"/>
              </a:endParaRPr>
            </a:p>
          </p:txBody>
        </p:sp>
        <p:sp>
          <p:nvSpPr>
            <p:cNvPr id="76" name="Ellipse 55">
              <a:extLst>
                <a:ext uri="{FF2B5EF4-FFF2-40B4-BE49-F238E27FC236}">
                  <a16:creationId xmlns:a16="http://schemas.microsoft.com/office/drawing/2014/main" id="{DC606218-6079-41A4-80B3-1417BCB1994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19883" y="934935"/>
              <a:ext cx="142064" cy="142064"/>
            </a:xfrm>
            <a:prstGeom prst="ellipse">
              <a:avLst/>
            </a:prstGeom>
            <a:solidFill>
              <a:srgbClr val="494949"/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rot="0" spcFirstLastPara="0" vertOverflow="overflow" horzOverflow="overflow" vert="horz" wrap="none" lIns="80981" tIns="80981" rIns="80981" bIns="8098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111">
                <a:spcBef>
                  <a:spcPts val="75"/>
                </a:spcBef>
                <a:spcAft>
                  <a:spcPts val="75"/>
                </a:spcAft>
              </a:pPr>
              <a:r>
                <a:rPr lang="fr-FR" sz="800" b="1">
                  <a:solidFill>
                    <a:schemeClr val="bg1"/>
                  </a:solidFill>
                </a:rPr>
                <a:t>Arc</a:t>
              </a:r>
              <a:endParaRPr lang="fr-FR" sz="1050" b="1">
                <a:solidFill>
                  <a:schemeClr val="bg1"/>
                </a:solidFill>
              </a:endParaRPr>
            </a:p>
          </p:txBody>
        </p:sp>
      </p:grpSp>
      <p:cxnSp>
        <p:nvCxnSpPr>
          <p:cNvPr id="86" name="Straight Connector 618">
            <a:extLst>
              <a:ext uri="{FF2B5EF4-FFF2-40B4-BE49-F238E27FC236}">
                <a16:creationId xmlns:a16="http://schemas.microsoft.com/office/drawing/2014/main" id="{FBA4D1C8-789B-459D-B9CE-43D99636740C}"/>
              </a:ext>
            </a:extLst>
          </p:cNvPr>
          <p:cNvCxnSpPr>
            <a:cxnSpLocks/>
          </p:cNvCxnSpPr>
          <p:nvPr/>
        </p:nvCxnSpPr>
        <p:spPr>
          <a:xfrm>
            <a:off x="5369270" y="915566"/>
            <a:ext cx="0" cy="1116000"/>
          </a:xfrm>
          <a:prstGeom prst="line">
            <a:avLst/>
          </a:prstGeom>
          <a:ln w="12700">
            <a:solidFill>
              <a:srgbClr val="4949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623">
            <a:extLst>
              <a:ext uri="{FF2B5EF4-FFF2-40B4-BE49-F238E27FC236}">
                <a16:creationId xmlns:a16="http://schemas.microsoft.com/office/drawing/2014/main" id="{1E9D9BC4-0AE6-43CF-8418-6ACD89ABD52A}"/>
              </a:ext>
            </a:extLst>
          </p:cNvPr>
          <p:cNvCxnSpPr>
            <a:cxnSpLocks/>
          </p:cNvCxnSpPr>
          <p:nvPr/>
        </p:nvCxnSpPr>
        <p:spPr>
          <a:xfrm flipH="1" flipV="1">
            <a:off x="4911437" y="1616420"/>
            <a:ext cx="457834" cy="1"/>
          </a:xfrm>
          <a:prstGeom prst="straightConnector1">
            <a:avLst/>
          </a:prstGeom>
          <a:ln w="12700">
            <a:solidFill>
              <a:srgbClr val="494949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721">
            <a:extLst>
              <a:ext uri="{FF2B5EF4-FFF2-40B4-BE49-F238E27FC236}">
                <a16:creationId xmlns:a16="http://schemas.microsoft.com/office/drawing/2014/main" id="{65398342-ABAE-4701-ACB0-1A8725CB452D}"/>
              </a:ext>
            </a:extLst>
          </p:cNvPr>
          <p:cNvSpPr txBox="1">
            <a:spLocks/>
          </p:cNvSpPr>
          <p:nvPr/>
        </p:nvSpPr>
        <p:spPr>
          <a:xfrm>
            <a:off x="373542" y="2216980"/>
            <a:ext cx="3262354" cy="861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1pPr>
            <a:lvl2pPr marL="197607" lvl="1" indent="-195987" defTabSz="913526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2pPr>
            <a:lvl3pPr marL="466481" lvl="2" indent="-267255" defTabSz="913526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3pPr>
            <a:lvl4pPr marL="626835" lvl="3" indent="-158733" defTabSz="913526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4pPr>
            <a:lvl5pPr marL="765029" lvl="4" indent="-132818" defTabSz="913526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marL="0" lvl="1" indent="0" algn="just" defTabSz="621548">
              <a:spcAft>
                <a:spcPts val="300"/>
              </a:spcAft>
              <a:buClr>
                <a:schemeClr val="tx1"/>
              </a:buClr>
              <a:buSzPct val="100000"/>
              <a:buNone/>
            </a:pPr>
            <a:r>
              <a:rPr lang="fr-FR" sz="1000" b="1" dirty="0">
                <a:solidFill>
                  <a:schemeClr val="accent5"/>
                </a:solidFill>
              </a:rPr>
              <a:t>Business </a:t>
            </a:r>
            <a:r>
              <a:rPr lang="fr-FR" sz="1000" b="1" dirty="0" err="1">
                <a:solidFill>
                  <a:schemeClr val="accent5"/>
                </a:solidFill>
              </a:rPr>
              <a:t>Analyst</a:t>
            </a:r>
            <a:endParaRPr lang="fr-FR" sz="1000" b="1" dirty="0">
              <a:solidFill>
                <a:srgbClr val="808080"/>
              </a:solidFill>
            </a:endParaRPr>
          </a:p>
          <a:p>
            <a:pPr marL="171446" lvl="1" indent="-171446" algn="just" defTabSz="621548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900" dirty="0">
                <a:solidFill>
                  <a:srgbClr val="808080"/>
                </a:solidFill>
              </a:rPr>
              <a:t>Il enrichit les user stories de la Squad qui seront validées par le PO</a:t>
            </a:r>
          </a:p>
          <a:p>
            <a:pPr marL="171446" lvl="1" indent="-171446" algn="just" defTabSz="621548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900" dirty="0">
                <a:solidFill>
                  <a:srgbClr val="808080"/>
                </a:solidFill>
              </a:rPr>
              <a:t>Il apporte un support fonctionnel à l’équipe de développement</a:t>
            </a:r>
          </a:p>
        </p:txBody>
      </p:sp>
      <p:sp>
        <p:nvSpPr>
          <p:cNvPr id="89" name="TextBox 721">
            <a:extLst>
              <a:ext uri="{FF2B5EF4-FFF2-40B4-BE49-F238E27FC236}">
                <a16:creationId xmlns:a16="http://schemas.microsoft.com/office/drawing/2014/main" id="{D60BBA88-8CB7-47D4-82F3-2B97998DB991}"/>
              </a:ext>
            </a:extLst>
          </p:cNvPr>
          <p:cNvSpPr txBox="1">
            <a:spLocks/>
          </p:cNvSpPr>
          <p:nvPr/>
        </p:nvSpPr>
        <p:spPr>
          <a:xfrm>
            <a:off x="5557133" y="2355726"/>
            <a:ext cx="3262354" cy="8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1pPr>
            <a:lvl2pPr marL="197607" lvl="1" indent="-195987" defTabSz="913526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2pPr>
            <a:lvl3pPr marL="466481" lvl="2" indent="-267255" defTabSz="913526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3pPr>
            <a:lvl4pPr marL="626835" lvl="3" indent="-158733" defTabSz="913526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4pPr>
            <a:lvl5pPr marL="765029" lvl="4" indent="-132818" defTabSz="913526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marL="0" lvl="1" indent="0" algn="just" defTabSz="621548">
              <a:spcAft>
                <a:spcPts val="300"/>
              </a:spcAft>
              <a:buClr>
                <a:schemeClr val="tx1"/>
              </a:buClr>
              <a:buSzPct val="100000"/>
              <a:buNone/>
            </a:pPr>
            <a:r>
              <a:rPr lang="fr-FR" sz="1000" b="1" dirty="0">
                <a:solidFill>
                  <a:srgbClr val="494949"/>
                </a:solidFill>
              </a:rPr>
              <a:t>Analyste Technique </a:t>
            </a:r>
          </a:p>
          <a:p>
            <a:pPr marL="171446" lvl="1" indent="-171446" algn="just" defTabSz="621548">
              <a:spcAft>
                <a:spcPts val="3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900" dirty="0">
                <a:solidFill>
                  <a:srgbClr val="808080"/>
                </a:solidFill>
              </a:rPr>
              <a:t>Il enrichit les </a:t>
            </a:r>
            <a:r>
              <a:rPr lang="fr-FR" sz="900" dirty="0" err="1">
                <a:solidFill>
                  <a:srgbClr val="808080"/>
                </a:solidFill>
              </a:rPr>
              <a:t>Enablers</a:t>
            </a:r>
            <a:r>
              <a:rPr lang="fr-FR" sz="900" dirty="0">
                <a:solidFill>
                  <a:srgbClr val="808080"/>
                </a:solidFill>
              </a:rPr>
              <a:t> </a:t>
            </a:r>
            <a:r>
              <a:rPr lang="fr-FR" sz="900" dirty="0" err="1">
                <a:solidFill>
                  <a:srgbClr val="808080"/>
                </a:solidFill>
              </a:rPr>
              <a:t>Features</a:t>
            </a:r>
            <a:r>
              <a:rPr lang="fr-FR" sz="900" dirty="0">
                <a:solidFill>
                  <a:srgbClr val="808080"/>
                </a:solidFill>
              </a:rPr>
              <a:t> et les </a:t>
            </a:r>
            <a:r>
              <a:rPr lang="fr-FR" sz="900" dirty="0" err="1">
                <a:solidFill>
                  <a:srgbClr val="808080"/>
                </a:solidFill>
              </a:rPr>
              <a:t>Enablers</a:t>
            </a:r>
            <a:r>
              <a:rPr lang="fr-FR" sz="900" dirty="0">
                <a:solidFill>
                  <a:srgbClr val="808080"/>
                </a:solidFill>
              </a:rPr>
              <a:t> Stories (ES) de la squad (en lien avec l’Architecte de squad) </a:t>
            </a:r>
          </a:p>
        </p:txBody>
      </p:sp>
      <p:cxnSp>
        <p:nvCxnSpPr>
          <p:cNvPr id="90" name="Straight Connector 618">
            <a:extLst>
              <a:ext uri="{FF2B5EF4-FFF2-40B4-BE49-F238E27FC236}">
                <a16:creationId xmlns:a16="http://schemas.microsoft.com/office/drawing/2014/main" id="{5F150CA3-5545-4032-AEAC-479C029C0252}"/>
              </a:ext>
            </a:extLst>
          </p:cNvPr>
          <p:cNvCxnSpPr>
            <a:cxnSpLocks/>
          </p:cNvCxnSpPr>
          <p:nvPr/>
        </p:nvCxnSpPr>
        <p:spPr>
          <a:xfrm>
            <a:off x="5363479" y="2355726"/>
            <a:ext cx="0" cy="800212"/>
          </a:xfrm>
          <a:prstGeom prst="line">
            <a:avLst/>
          </a:prstGeom>
          <a:ln w="12700">
            <a:solidFill>
              <a:srgbClr val="4949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623">
            <a:extLst>
              <a:ext uri="{FF2B5EF4-FFF2-40B4-BE49-F238E27FC236}">
                <a16:creationId xmlns:a16="http://schemas.microsoft.com/office/drawing/2014/main" id="{6E5F6031-15B5-47C3-85AF-D6995DB95FA7}"/>
              </a:ext>
            </a:extLst>
          </p:cNvPr>
          <p:cNvCxnSpPr>
            <a:cxnSpLocks/>
          </p:cNvCxnSpPr>
          <p:nvPr/>
        </p:nvCxnSpPr>
        <p:spPr>
          <a:xfrm flipH="1">
            <a:off x="4890503" y="2787774"/>
            <a:ext cx="472977" cy="0"/>
          </a:xfrm>
          <a:prstGeom prst="straightConnector1">
            <a:avLst/>
          </a:prstGeom>
          <a:ln w="12700">
            <a:solidFill>
              <a:srgbClr val="494949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721">
            <a:extLst>
              <a:ext uri="{FF2B5EF4-FFF2-40B4-BE49-F238E27FC236}">
                <a16:creationId xmlns:a16="http://schemas.microsoft.com/office/drawing/2014/main" id="{48635A07-715D-45FF-BE5C-E39748A8A988}"/>
              </a:ext>
            </a:extLst>
          </p:cNvPr>
          <p:cNvSpPr txBox="1">
            <a:spLocks/>
          </p:cNvSpPr>
          <p:nvPr/>
        </p:nvSpPr>
        <p:spPr>
          <a:xfrm>
            <a:off x="373542" y="3091944"/>
            <a:ext cx="3262354" cy="124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1pPr>
            <a:lvl2pPr marL="197607" lvl="1" indent="-195987" defTabSz="913526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2pPr>
            <a:lvl3pPr marL="466481" lvl="2" indent="-267255" defTabSz="913526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3pPr>
            <a:lvl4pPr marL="626835" lvl="3" indent="-158733" defTabSz="913526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4pPr>
            <a:lvl5pPr marL="765029" lvl="4" indent="-132818" defTabSz="913526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marL="0" lvl="1" indent="0" algn="just" defTabSz="621548">
              <a:spcAft>
                <a:spcPts val="300"/>
              </a:spcAft>
              <a:buClr>
                <a:schemeClr val="tx1"/>
              </a:buClr>
              <a:buSzPct val="100000"/>
              <a:buNone/>
            </a:pPr>
            <a:r>
              <a:rPr lang="fr-FR" sz="1000" b="1" dirty="0">
                <a:solidFill>
                  <a:srgbClr val="494949"/>
                </a:solidFill>
              </a:rPr>
              <a:t>Architecte de </a:t>
            </a:r>
            <a:r>
              <a:rPr lang="fr-FR" sz="1000" b="1" dirty="0" err="1">
                <a:solidFill>
                  <a:srgbClr val="494949"/>
                </a:solidFill>
              </a:rPr>
              <a:t>squad</a:t>
            </a:r>
            <a:r>
              <a:rPr lang="fr-FR" sz="1000" b="1" dirty="0">
                <a:solidFill>
                  <a:srgbClr val="494949"/>
                </a:solidFill>
              </a:rPr>
              <a:t> </a:t>
            </a:r>
            <a:endParaRPr lang="fr-FR" sz="1000" b="1" dirty="0">
              <a:solidFill>
                <a:srgbClr val="808080"/>
              </a:solidFill>
            </a:endParaRPr>
          </a:p>
          <a:p>
            <a:pPr marL="111147" lvl="1" indent="-110237" defTabSz="513830">
              <a:spcBef>
                <a:spcPct val="15000"/>
              </a:spcBef>
              <a:buClr>
                <a:srgbClr val="0C0C0C"/>
              </a:buClr>
              <a:buFont typeface="Arial" panose="020B0604020202020204" pitchFamily="34" charset="0"/>
              <a:buChar char="•"/>
            </a:pPr>
            <a:r>
              <a:rPr lang="fr-FR" sz="900" dirty="0">
                <a:solidFill>
                  <a:srgbClr val="808080"/>
                </a:solidFill>
              </a:rPr>
              <a:t>Il mène les expérimentations et participe aux choix d’architecture technique permettant la réalisation des US et tâches techniques du backlog de l’incrément en cours </a:t>
            </a:r>
          </a:p>
          <a:p>
            <a:pPr marL="111147" lvl="1" indent="-110237" defTabSz="513830">
              <a:spcBef>
                <a:spcPct val="15000"/>
              </a:spcBef>
              <a:buClr>
                <a:srgbClr val="0C0C0C"/>
              </a:buClr>
              <a:buFont typeface="Arial" panose="020B0604020202020204" pitchFamily="34" charset="0"/>
              <a:buChar char="•"/>
            </a:pPr>
            <a:r>
              <a:rPr lang="fr-FR" sz="900" dirty="0">
                <a:solidFill>
                  <a:srgbClr val="808080"/>
                </a:solidFill>
              </a:rPr>
              <a:t>Il définit, priorise et enrichit les </a:t>
            </a:r>
            <a:r>
              <a:rPr lang="fr-FR" sz="900" dirty="0" err="1">
                <a:solidFill>
                  <a:srgbClr val="808080"/>
                </a:solidFill>
              </a:rPr>
              <a:t>Enablers</a:t>
            </a:r>
            <a:r>
              <a:rPr lang="fr-FR" sz="900" dirty="0">
                <a:solidFill>
                  <a:srgbClr val="808080"/>
                </a:solidFill>
              </a:rPr>
              <a:t> </a:t>
            </a:r>
            <a:r>
              <a:rPr lang="fr-FR" sz="900" dirty="0" err="1">
                <a:solidFill>
                  <a:srgbClr val="808080"/>
                </a:solidFill>
              </a:rPr>
              <a:t>Features</a:t>
            </a:r>
            <a:r>
              <a:rPr lang="fr-FR" sz="900" dirty="0">
                <a:solidFill>
                  <a:srgbClr val="808080"/>
                </a:solidFill>
              </a:rPr>
              <a:t> et les </a:t>
            </a:r>
            <a:r>
              <a:rPr lang="fr-FR" sz="900" dirty="0" err="1">
                <a:solidFill>
                  <a:srgbClr val="808080"/>
                </a:solidFill>
              </a:rPr>
              <a:t>Enablers</a:t>
            </a:r>
            <a:r>
              <a:rPr lang="fr-FR" sz="900" dirty="0">
                <a:solidFill>
                  <a:srgbClr val="808080"/>
                </a:solidFill>
              </a:rPr>
              <a:t> Stories (ES) de la squad (en lien avec l’Architecte Solution) </a:t>
            </a:r>
          </a:p>
          <a:p>
            <a:pPr marL="111147" lvl="1" indent="-110237" defTabSz="513830">
              <a:spcBef>
                <a:spcPct val="15000"/>
              </a:spcBef>
              <a:buClr>
                <a:srgbClr val="0C0C0C"/>
              </a:buClr>
              <a:buFont typeface="Arial" panose="020B0604020202020204" pitchFamily="34" charset="0"/>
              <a:buChar char="•"/>
            </a:pPr>
            <a:r>
              <a:rPr lang="fr-FR" sz="900" dirty="0">
                <a:solidFill>
                  <a:srgbClr val="808080"/>
                </a:solidFill>
              </a:rPr>
              <a:t>Il garantit l’évolution de son produit en cohérence avec le système d’informations du Ministère de la Justice</a:t>
            </a:r>
          </a:p>
          <a:p>
            <a:pPr marL="111147" lvl="1" indent="-110237" defTabSz="513830">
              <a:spcBef>
                <a:spcPct val="15000"/>
              </a:spcBef>
              <a:buClr>
                <a:srgbClr val="0C0C0C"/>
              </a:buClr>
              <a:buFont typeface="Arial" panose="020B0604020202020204" pitchFamily="34" charset="0"/>
              <a:buChar char="•"/>
            </a:pPr>
            <a:r>
              <a:rPr lang="fr-FR" sz="900" dirty="0">
                <a:solidFill>
                  <a:srgbClr val="808080"/>
                </a:solidFill>
              </a:rPr>
              <a:t>Il apporte son expertise technique à la squad </a:t>
            </a:r>
          </a:p>
        </p:txBody>
      </p:sp>
      <p:sp>
        <p:nvSpPr>
          <p:cNvPr id="93" name="TextBox 721">
            <a:extLst>
              <a:ext uri="{FF2B5EF4-FFF2-40B4-BE49-F238E27FC236}">
                <a16:creationId xmlns:a16="http://schemas.microsoft.com/office/drawing/2014/main" id="{FBF1FB62-7400-4BC9-BE90-876FC250C0E7}"/>
              </a:ext>
            </a:extLst>
          </p:cNvPr>
          <p:cNvSpPr txBox="1">
            <a:spLocks/>
          </p:cNvSpPr>
          <p:nvPr/>
        </p:nvSpPr>
        <p:spPr>
          <a:xfrm>
            <a:off x="5558118" y="3507855"/>
            <a:ext cx="3262354" cy="861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1pPr>
            <a:lvl2pPr marL="197607" lvl="1" indent="-195987" defTabSz="913526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2pPr>
            <a:lvl3pPr marL="466481" lvl="2" indent="-267255" defTabSz="913526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3pPr>
            <a:lvl4pPr marL="626835" lvl="3" indent="-158733" defTabSz="913526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4pPr>
            <a:lvl5pPr marL="765029" lvl="4" indent="-132818" defTabSz="913526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marL="0" lvl="1" indent="0" algn="just" defTabSz="621548">
              <a:spcAft>
                <a:spcPts val="300"/>
              </a:spcAft>
              <a:buClr>
                <a:schemeClr val="tx1"/>
              </a:buClr>
              <a:buSzPct val="100000"/>
              <a:buNone/>
            </a:pPr>
            <a:r>
              <a:rPr lang="fr-FR" sz="1000" b="1" dirty="0">
                <a:solidFill>
                  <a:srgbClr val="494949"/>
                </a:solidFill>
              </a:rPr>
              <a:t>Equipe de développement </a:t>
            </a:r>
            <a:endParaRPr lang="fr-FR" sz="1000" b="1" dirty="0">
              <a:solidFill>
                <a:srgbClr val="808080"/>
              </a:solidFill>
            </a:endParaRPr>
          </a:p>
          <a:p>
            <a:pPr marL="171446" lvl="1" indent="-171446" algn="just" defTabSz="621548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900" dirty="0">
                <a:solidFill>
                  <a:srgbClr val="808080"/>
                </a:solidFill>
              </a:rPr>
              <a:t>Elle met en œuvre les solutions techniques </a:t>
            </a:r>
          </a:p>
          <a:p>
            <a:pPr marL="171446" lvl="1" indent="-171446" algn="just" defTabSz="621548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900" dirty="0">
                <a:solidFill>
                  <a:srgbClr val="808080"/>
                </a:solidFill>
              </a:rPr>
              <a:t>Elle réalise les développements</a:t>
            </a:r>
          </a:p>
          <a:p>
            <a:pPr marL="171446" lvl="1" indent="-171446" algn="just" defTabSz="621548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900" dirty="0">
                <a:solidFill>
                  <a:srgbClr val="808080"/>
                </a:solidFill>
              </a:rPr>
              <a:t>Elle livre une partie du produit final utilisable et testable à la fin de chaque sprint</a:t>
            </a:r>
          </a:p>
        </p:txBody>
      </p:sp>
      <p:cxnSp>
        <p:nvCxnSpPr>
          <p:cNvPr id="94" name="Straight Connector 618">
            <a:extLst>
              <a:ext uri="{FF2B5EF4-FFF2-40B4-BE49-F238E27FC236}">
                <a16:creationId xmlns:a16="http://schemas.microsoft.com/office/drawing/2014/main" id="{9761C0AB-ED76-491C-92F8-965C27AA98B3}"/>
              </a:ext>
            </a:extLst>
          </p:cNvPr>
          <p:cNvCxnSpPr>
            <a:cxnSpLocks/>
          </p:cNvCxnSpPr>
          <p:nvPr/>
        </p:nvCxnSpPr>
        <p:spPr>
          <a:xfrm>
            <a:off x="5364465" y="3507854"/>
            <a:ext cx="0" cy="861774"/>
          </a:xfrm>
          <a:prstGeom prst="line">
            <a:avLst/>
          </a:prstGeom>
          <a:ln w="12700">
            <a:solidFill>
              <a:srgbClr val="4949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623">
            <a:extLst>
              <a:ext uri="{FF2B5EF4-FFF2-40B4-BE49-F238E27FC236}">
                <a16:creationId xmlns:a16="http://schemas.microsoft.com/office/drawing/2014/main" id="{23121E97-C4B1-4760-AB42-E294F8B90040}"/>
              </a:ext>
            </a:extLst>
          </p:cNvPr>
          <p:cNvCxnSpPr>
            <a:cxnSpLocks/>
          </p:cNvCxnSpPr>
          <p:nvPr/>
        </p:nvCxnSpPr>
        <p:spPr>
          <a:xfrm flipH="1">
            <a:off x="4891489" y="3886937"/>
            <a:ext cx="472977" cy="0"/>
          </a:xfrm>
          <a:prstGeom prst="straightConnector1">
            <a:avLst/>
          </a:prstGeom>
          <a:ln w="12700">
            <a:solidFill>
              <a:srgbClr val="494949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reeform 176">
            <a:extLst>
              <a:ext uri="{FF2B5EF4-FFF2-40B4-BE49-F238E27FC236}">
                <a16:creationId xmlns:a16="http://schemas.microsoft.com/office/drawing/2014/main" id="{3DD80BD3-33DA-4471-AA6C-4B66839E0AF1}"/>
              </a:ext>
            </a:extLst>
          </p:cNvPr>
          <p:cNvSpPr>
            <a:spLocks noChangeAspect="1"/>
          </p:cNvSpPr>
          <p:nvPr/>
        </p:nvSpPr>
        <p:spPr bwMode="auto">
          <a:xfrm>
            <a:off x="5937163" y="152845"/>
            <a:ext cx="182880" cy="239562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/>
            <a:endParaRPr lang="fr-FR" sz="45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56" name="Freeform 176">
            <a:extLst>
              <a:ext uri="{FF2B5EF4-FFF2-40B4-BE49-F238E27FC236}">
                <a16:creationId xmlns:a16="http://schemas.microsoft.com/office/drawing/2014/main" id="{91FD63BC-6045-4AE2-A6A5-4D22AE86A419}"/>
              </a:ext>
            </a:extLst>
          </p:cNvPr>
          <p:cNvSpPr>
            <a:spLocks noChangeAspect="1"/>
          </p:cNvSpPr>
          <p:nvPr/>
        </p:nvSpPr>
        <p:spPr bwMode="auto">
          <a:xfrm>
            <a:off x="8193837" y="152845"/>
            <a:ext cx="182880" cy="239562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/>
            <a:endParaRPr lang="fr-FR" sz="45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57" name="Freeform 176">
            <a:extLst>
              <a:ext uri="{FF2B5EF4-FFF2-40B4-BE49-F238E27FC236}">
                <a16:creationId xmlns:a16="http://schemas.microsoft.com/office/drawing/2014/main" id="{DAC93211-6CF0-4522-9A1D-ED5EE4E84571}"/>
              </a:ext>
            </a:extLst>
          </p:cNvPr>
          <p:cNvSpPr>
            <a:spLocks noChangeAspect="1"/>
          </p:cNvSpPr>
          <p:nvPr/>
        </p:nvSpPr>
        <p:spPr bwMode="auto">
          <a:xfrm>
            <a:off x="6722843" y="152845"/>
            <a:ext cx="182880" cy="239562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/>
            <a:endParaRPr lang="fr-FR" sz="45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2D93EEF8-B0F6-434D-B193-43FF7BE53850}"/>
              </a:ext>
            </a:extLst>
          </p:cNvPr>
          <p:cNvSpPr>
            <a:spLocks/>
          </p:cNvSpPr>
          <p:nvPr/>
        </p:nvSpPr>
        <p:spPr>
          <a:xfrm>
            <a:off x="6063222" y="87691"/>
            <a:ext cx="794222" cy="3047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fr-FR" sz="700" b="1">
                <a:solidFill>
                  <a:schemeClr val="tx1"/>
                </a:solidFill>
              </a:rPr>
              <a:t>Profil MOE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60EAD81C-331F-4CF8-9850-E02000A17767}"/>
              </a:ext>
            </a:extLst>
          </p:cNvPr>
          <p:cNvSpPr>
            <a:spLocks/>
          </p:cNvSpPr>
          <p:nvPr/>
        </p:nvSpPr>
        <p:spPr>
          <a:xfrm>
            <a:off x="8341401" y="87691"/>
            <a:ext cx="794222" cy="3047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fr-FR" sz="700" b="1">
                <a:solidFill>
                  <a:schemeClr val="tx1"/>
                </a:solidFill>
              </a:rPr>
              <a:t>Profil MOA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0C76B5E-29FA-4073-8E02-DC432BAACD1F}"/>
              </a:ext>
            </a:extLst>
          </p:cNvPr>
          <p:cNvSpPr>
            <a:spLocks/>
          </p:cNvSpPr>
          <p:nvPr/>
        </p:nvSpPr>
        <p:spPr>
          <a:xfrm>
            <a:off x="6857443" y="76731"/>
            <a:ext cx="1654740" cy="3156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fr-FR" sz="700" b="1">
                <a:solidFill>
                  <a:schemeClr val="tx1"/>
                </a:solidFill>
              </a:rPr>
              <a:t>Profil Externe (prestataire)</a:t>
            </a:r>
          </a:p>
        </p:txBody>
      </p:sp>
      <p:sp>
        <p:nvSpPr>
          <p:cNvPr id="54" name="Title 2">
            <a:extLst>
              <a:ext uri="{FF2B5EF4-FFF2-40B4-BE49-F238E27FC236}">
                <a16:creationId xmlns:a16="http://schemas.microsoft.com/office/drawing/2014/main" id="{3B3DE0E6-8839-4BF5-A3BD-C396317A6902}"/>
              </a:ext>
            </a:extLst>
          </p:cNvPr>
          <p:cNvSpPr txBox="1">
            <a:spLocks/>
          </p:cNvSpPr>
          <p:nvPr/>
        </p:nvSpPr>
        <p:spPr bwMode="auto">
          <a:xfrm>
            <a:off x="172882" y="195486"/>
            <a:ext cx="540723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2"/>
                </a:solidFill>
                <a:latin typeface="+mj-lt"/>
                <a:ea typeface="MS PGothic" panose="020B0600070205080204" pitchFamily="34" charset="-128"/>
                <a:cs typeface="+mj-cs"/>
              </a:defRPr>
            </a:lvl1pPr>
            <a:lvl2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2pPr>
            <a:lvl3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3pPr>
            <a:lvl4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4pPr>
            <a:lvl5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5pPr>
            <a:lvl6pPr marL="4572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6pPr>
            <a:lvl7pPr marL="9144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7pPr>
            <a:lvl8pPr marL="13716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8pPr>
            <a:lvl9pPr marL="18288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fr-FR" sz="1000" dirty="0">
                <a:solidFill>
                  <a:schemeClr val="tx1"/>
                </a:solidFill>
              </a:rPr>
              <a:t>PRINCIPAUX RÔLES DES SQUADS ET DES TRIBUS</a:t>
            </a:r>
          </a:p>
          <a:p>
            <a:pPr>
              <a:lnSpc>
                <a:spcPct val="100000"/>
              </a:lnSpc>
            </a:pPr>
            <a:r>
              <a:rPr lang="fr-FR" sz="1400" dirty="0">
                <a:solidFill>
                  <a:schemeClr val="tx2"/>
                </a:solidFill>
              </a:rPr>
              <a:t>Composition d’une squad de développement (en mode projet)</a:t>
            </a:r>
            <a:endParaRPr lang="fr-FR" sz="1800" dirty="0">
              <a:solidFill>
                <a:schemeClr val="tx2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altLang="fr-FR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1867681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FA904D7-E33C-472B-92F7-DDC4A85932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altLang="fr-FR">
                <a:latin typeface="+mn-lt"/>
              </a:rPr>
              <a:t>p.</a:t>
            </a:r>
            <a:fld id="{3164A48C-5A55-4ACD-8BDA-408285186C6C}" type="slidenum">
              <a:rPr lang="fr-FR" altLang="fr-FR" smtClean="0">
                <a:latin typeface="+mn-lt"/>
              </a:rPr>
              <a:pPr/>
              <a:t>3</a:t>
            </a:fld>
            <a:endParaRPr lang="fr-FR" altLang="fr-FR">
              <a:latin typeface="+mn-lt"/>
            </a:endParaRPr>
          </a:p>
        </p:txBody>
      </p:sp>
      <p:sp>
        <p:nvSpPr>
          <p:cNvPr id="55" name="TextBox 116">
            <a:extLst>
              <a:ext uri="{FF2B5EF4-FFF2-40B4-BE49-F238E27FC236}">
                <a16:creationId xmlns:a16="http://schemas.microsoft.com/office/drawing/2014/main" id="{DA597F7F-E2E2-43B5-B3FD-1675153C436F}"/>
              </a:ext>
            </a:extLst>
          </p:cNvPr>
          <p:cNvSpPr txBox="1"/>
          <p:nvPr/>
        </p:nvSpPr>
        <p:spPr>
          <a:xfrm>
            <a:off x="2825898" y="4260414"/>
            <a:ext cx="1314054" cy="1692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0" lvl="0" indent="0" defTabSz="685122" eaLnBrk="1" latinLnBrk="0" hangingPunct="1">
              <a:buClr>
                <a:schemeClr val="tx2"/>
              </a:buClr>
              <a:buSzPct val="100000"/>
              <a:defRPr lang="x-none" sz="1071" baseline="0">
                <a:latin typeface="+mn-lt"/>
              </a:defRPr>
            </a:lvl1pPr>
            <a:lvl2pPr marL="148200" lvl="1" indent="-146986" defTabSz="685122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071" baseline="0">
                <a:latin typeface="+mn-lt"/>
              </a:defRPr>
            </a:lvl2pPr>
            <a:lvl3pPr marL="349849" lvl="2" indent="-200435" defTabSz="685122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071" baseline="0">
                <a:latin typeface="+mn-lt"/>
              </a:defRPr>
            </a:lvl3pPr>
            <a:lvl4pPr marL="470111" lvl="3" indent="-119046" defTabSz="685122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071" baseline="0">
                <a:latin typeface="+mn-lt"/>
              </a:defRPr>
            </a:lvl4pPr>
            <a:lvl5pPr marL="573753" lvl="4" indent="-99610" defTabSz="685122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071" baseline="0">
                <a:latin typeface="+mn-lt"/>
              </a:defRPr>
            </a:lvl5pPr>
            <a:lvl6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224" baseline="0">
                <a:latin typeface="+mn-lt"/>
              </a:defRPr>
            </a:lvl6pPr>
            <a:lvl7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224" baseline="0">
                <a:latin typeface="+mn-lt"/>
              </a:defRPr>
            </a:lvl7pPr>
            <a:lvl8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224" baseline="0">
                <a:latin typeface="+mn-lt"/>
              </a:defRPr>
            </a:lvl8pPr>
            <a:lvl9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224" baseline="0">
                <a:latin typeface="+mn-lt"/>
              </a:defRPr>
            </a:lvl9pPr>
          </a:lstStyle>
          <a:p>
            <a:pPr lvl="1"/>
            <a:endParaRPr lang="fr-FR" sz="1100">
              <a:solidFill>
                <a:schemeClr val="bg2"/>
              </a:solidFill>
            </a:endParaRP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D1939550-740C-4AE0-AECC-65A7F14C09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790028"/>
              </p:ext>
            </p:extLst>
          </p:nvPr>
        </p:nvGraphicFramePr>
        <p:xfrm>
          <a:off x="3203848" y="1340741"/>
          <a:ext cx="5760000" cy="25995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5272">
                  <a:extLst>
                    <a:ext uri="{9D8B030D-6E8A-4147-A177-3AD203B41FA5}">
                      <a16:colId xmlns:a16="http://schemas.microsoft.com/office/drawing/2014/main" val="386173012"/>
                    </a:ext>
                  </a:extLst>
                </a:gridCol>
                <a:gridCol w="4574728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marL="1235" marR="0" lvl="1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dirty="0"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cs typeface="Arial" panose="020B0604020202020204" pitchFamily="34" charset="0"/>
                        </a:rPr>
                        <a:t>Missions et activités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169915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fr-FR" sz="7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C0C0C">
                            <a:lumMod val="50000"/>
                            <a:lumOff val="50000"/>
                          </a:srgbClr>
                        </a:solidFill>
                        <a:effectLst/>
                        <a:uLnTx/>
                        <a:uFillTx/>
                        <a:latin typeface="Raleway" panose="020B0503030101060003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566166">
                <a:tc>
                  <a:txBody>
                    <a:bodyPr/>
                    <a:lstStyle/>
                    <a:p>
                      <a:pPr marL="1235" lvl="1" indent="0">
                        <a:spcBef>
                          <a:spcPct val="20000"/>
                        </a:spcBef>
                        <a:buNone/>
                      </a:pPr>
                      <a:r>
                        <a:rPr lang="fr-FR" sz="900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sym typeface="Arial"/>
                        </a:rPr>
                        <a:t>Porter la vision produit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69915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Développe une vision produit avec le PM alignée aux besoins du client</a:t>
                      </a:r>
                    </a:p>
                    <a:p>
                      <a:pPr marL="169915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Synchronise cette vision avec les métiers et les PO d’autres squads reliées au même produit</a:t>
                      </a:r>
                    </a:p>
                    <a:p>
                      <a:pPr marL="169915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Définit les nécessités du produit et s’assure de leur réalisation intégrale et fonctionnelle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  <a:tr h="1270254">
                <a:tc>
                  <a:txBody>
                    <a:bodyPr/>
                    <a:lstStyle/>
                    <a:p>
                      <a:pPr marL="1235" lvl="1" indent="0">
                        <a:spcBef>
                          <a:spcPct val="20000"/>
                        </a:spcBef>
                        <a:buNone/>
                      </a:pPr>
                      <a:r>
                        <a:rPr lang="fr-FR" sz="900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sym typeface="Arial"/>
                        </a:rPr>
                        <a:t>Définir et prioriser le backlog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48196" lvl="1" indent="-146982" defTabSz="685105">
                        <a:spcBef>
                          <a:spcPct val="15000"/>
                        </a:spcBef>
                        <a:buClr>
                          <a:srgbClr val="0C0C0C"/>
                        </a:buClr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fr-FR" sz="7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Raleway" panose="020B0503030101060003" pitchFamily="34" charset="0"/>
                          <a:ea typeface="+mn-ea"/>
                        </a:rPr>
                        <a:t>Construit et ordonne la liste des éléments constitutifs du produit (User Stories) dans le Product backlog en fonction de la valeur métier</a:t>
                      </a:r>
                    </a:p>
                    <a:p>
                      <a:pPr marL="148196" marR="0" lvl="1" indent="-146982" algn="l" defTabSz="685105" rtl="0" eaLnBrk="1" fontAlgn="auto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ts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7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Raleway" panose="020B0503030101060003" pitchFamily="34" charset="0"/>
                          <a:ea typeface="+mn-ea"/>
                        </a:rPr>
                        <a:t>Formalise les US en collaboration avec les membres de la squad (</a:t>
                      </a: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les </a:t>
                      </a:r>
                      <a:r>
                        <a:rPr kumimoji="0" lang="fr-FR" sz="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Enablers</a:t>
                      </a: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Stories sont formalisées par les Analystes Techniques de la squad et l’Architecte de squad)</a:t>
                      </a:r>
                      <a:endParaRPr lang="fr-FR" sz="700" dirty="0">
                        <a:solidFill>
                          <a:schemeClr val="bg1">
                            <a:lumMod val="50000"/>
                          </a:schemeClr>
                        </a:solidFill>
                        <a:latin typeface="Raleway" panose="020B0503030101060003" pitchFamily="34" charset="0"/>
                        <a:ea typeface="+mn-ea"/>
                      </a:endParaRPr>
                    </a:p>
                    <a:p>
                      <a:pPr marL="148196" lvl="1" indent="-146982" defTabSz="685105">
                        <a:spcBef>
                          <a:spcPct val="15000"/>
                        </a:spcBef>
                        <a:buClr>
                          <a:srgbClr val="0C0C0C"/>
                        </a:buClr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fr-FR" sz="7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Raleway" panose="020B0503030101060003" pitchFamily="34" charset="0"/>
                          <a:ea typeface="+mn-ea"/>
                        </a:rPr>
                        <a:t>Prévoit le contenu fonctionnel des versions majeurs prévues</a:t>
                      </a:r>
                    </a:p>
                    <a:p>
                      <a:pPr marL="148196" lvl="1" indent="-146982" defTabSz="685105">
                        <a:spcBef>
                          <a:spcPct val="15000"/>
                        </a:spcBef>
                        <a:buClr>
                          <a:srgbClr val="0C0C0C"/>
                        </a:buClr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fr-FR" sz="7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Raleway" panose="020B0503030101060003" pitchFamily="34" charset="0"/>
                          <a:ea typeface="+mn-ea"/>
                        </a:rPr>
                        <a:t>S’assure de la conformité de sa démarche au regard des règles IT en vigueur au Ministère. </a:t>
                      </a:r>
                    </a:p>
                    <a:p>
                      <a:pPr marL="148196" lvl="1" indent="-146982" defTabSz="685105">
                        <a:spcBef>
                          <a:spcPct val="15000"/>
                        </a:spcBef>
                        <a:buClr>
                          <a:srgbClr val="0C0C0C"/>
                        </a:buClr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fr-FR" sz="7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Raleway" panose="020B0503030101060003" pitchFamily="34" charset="0"/>
                          <a:ea typeface="+mn-ea"/>
                        </a:rPr>
                        <a:t>Contribue à définir le contenu des itérations en priorisant selon la valeur métier</a:t>
                      </a:r>
                    </a:p>
                    <a:p>
                      <a:pPr marL="148196" lvl="1" indent="-146982" defTabSz="685105">
                        <a:spcBef>
                          <a:spcPct val="15000"/>
                        </a:spcBef>
                        <a:buClr>
                          <a:srgbClr val="0C0C0C"/>
                        </a:buClr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fr-FR" sz="7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Raleway" panose="020B0503030101060003" pitchFamily="34" charset="0"/>
                          <a:ea typeface="+mn-ea"/>
                        </a:rPr>
                        <a:t>A la vision sur le planning de livraison du produit avec le RTE et le(s) Chef(s) de projets</a:t>
                      </a:r>
                    </a:p>
                    <a:p>
                      <a:pPr marL="148196" lvl="1" indent="-146982" defTabSz="685105">
                        <a:spcBef>
                          <a:spcPct val="15000"/>
                        </a:spcBef>
                        <a:buClr>
                          <a:srgbClr val="0C0C0C"/>
                        </a:buClr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fr-FR" sz="7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Raleway" panose="020B0503030101060003" pitchFamily="34" charset="0"/>
                          <a:ea typeface="+mn-ea"/>
                        </a:rPr>
                        <a:t>Valide les US « Done  »</a:t>
                      </a:r>
                    </a:p>
                    <a:p>
                      <a:pPr marL="148196" lvl="1" indent="-146982" defTabSz="685105">
                        <a:spcBef>
                          <a:spcPct val="15000"/>
                        </a:spcBef>
                        <a:buClr>
                          <a:srgbClr val="0C0C0C"/>
                        </a:buClr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fr-FR" sz="7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Raleway" panose="020B0503030101060003" pitchFamily="34" charset="0"/>
                          <a:ea typeface="+mn-ea"/>
                        </a:rPr>
                        <a:t>S’assure du volume d’alimentation du backlog pour que la squad puisse assurer un rythme constant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427327"/>
                  </a:ext>
                </a:extLst>
              </a:tr>
              <a:tr h="519321">
                <a:tc>
                  <a:txBody>
                    <a:bodyPr/>
                    <a:lstStyle/>
                    <a:p>
                      <a:pPr marL="1235" lvl="1" indent="0">
                        <a:spcBef>
                          <a:spcPct val="20000"/>
                        </a:spcBef>
                        <a:buNone/>
                      </a:pPr>
                      <a:r>
                        <a:rPr lang="fr-FR" sz="900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sym typeface="Arial"/>
                        </a:rPr>
                        <a:t>Valoriser le travail de la </a:t>
                      </a:r>
                      <a:r>
                        <a:rPr lang="fr-FR" sz="900" b="1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sym typeface="Arial"/>
                        </a:rPr>
                        <a:t>squad</a:t>
                      </a:r>
                      <a:endParaRPr lang="fr-FR" sz="900" b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296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fr-FR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Maximise la valeur métier dans le travail de la squad</a:t>
                      </a:r>
                    </a:p>
                    <a:p>
                      <a:pPr marL="171450" lvl="0" indent="-171450" algn="l" defTabSz="914296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fr-FR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Contribue à définir les critères d’acceptation des US</a:t>
                      </a:r>
                    </a:p>
                    <a:p>
                      <a:pPr marL="171450" lvl="0" indent="-171450" algn="l" defTabSz="914296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fr-FR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Est responsable du pilotage des tests utilisateurs (User Acceptance Tests – RFU)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4484446"/>
                  </a:ext>
                </a:extLst>
              </a:tr>
            </a:tbl>
          </a:graphicData>
        </a:graphic>
      </p:graphicFrame>
      <p:graphicFrame>
        <p:nvGraphicFramePr>
          <p:cNvPr id="78" name="Tableau 77">
            <a:extLst>
              <a:ext uri="{FF2B5EF4-FFF2-40B4-BE49-F238E27FC236}">
                <a16:creationId xmlns:a16="http://schemas.microsoft.com/office/drawing/2014/main" id="{A4A798D5-7428-46E1-A30B-84FC417BDD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363349"/>
              </p:ext>
            </p:extLst>
          </p:nvPr>
        </p:nvGraphicFramePr>
        <p:xfrm>
          <a:off x="3203849" y="294814"/>
          <a:ext cx="2784787" cy="1232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4787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1000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Description 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171450" marR="0" lvl="2" indent="-171450" algn="l" defTabSz="914296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Il définit et priorise les éléments (US) du backlog de la squad </a:t>
                      </a:r>
                    </a:p>
                    <a:p>
                      <a:pPr marL="171450" marR="0" lvl="2" indent="-171450" algn="l" defTabSz="914296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Il arbitre avec </a:t>
                      </a:r>
                      <a:r>
                        <a:rPr lang="fr-FR" sz="7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le PM du train les éléments du sprint</a:t>
                      </a:r>
                    </a:p>
                    <a:p>
                      <a:pPr marL="171450" marR="0" lvl="2" indent="-171450" algn="l" defTabSz="914296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Il garantit que le produit livré à la fin du sprint correspond aux attentes du métier</a:t>
                      </a:r>
                    </a:p>
                    <a:p>
                      <a:pPr marL="171450" marR="0" lvl="2" indent="-171450" algn="l" defTabSz="914296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Il est en forte proximité et a de nombreuses interactions avec le SM de la squad, et le(s) Chef(s) de projet de son périmètre</a:t>
                      </a:r>
                    </a:p>
                  </a:txBody>
                  <a:tcPr marR="36000"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</a:tbl>
          </a:graphicData>
        </a:graphic>
      </p:graphicFrame>
      <p:graphicFrame>
        <p:nvGraphicFramePr>
          <p:cNvPr id="114" name="Tableau 113">
            <a:extLst>
              <a:ext uri="{FF2B5EF4-FFF2-40B4-BE49-F238E27FC236}">
                <a16:creationId xmlns:a16="http://schemas.microsoft.com/office/drawing/2014/main" id="{BDFC6B0C-A8E7-42B3-909A-C61AB09FF81E}"/>
              </a:ext>
            </a:extLst>
          </p:cNvPr>
          <p:cNvGraphicFramePr>
            <a:graphicFrameLocks noGrp="1"/>
          </p:cNvGraphicFramePr>
          <p:nvPr/>
        </p:nvGraphicFramePr>
        <p:xfrm>
          <a:off x="6060644" y="294814"/>
          <a:ext cx="2897463" cy="805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7463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r>
                        <a:rPr lang="fr-FR" sz="1000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Périmètre de responsabilités 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517853">
                <a:tc>
                  <a:txBody>
                    <a:bodyPr/>
                    <a:lstStyle/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Vision et feuille de route du produit</a:t>
                      </a:r>
                    </a:p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Backlog de la squad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</a:tbl>
          </a:graphicData>
        </a:graphic>
      </p:graphicFrame>
      <p:sp>
        <p:nvSpPr>
          <p:cNvPr id="72" name="Rectangle 71">
            <a:extLst>
              <a:ext uri="{FF2B5EF4-FFF2-40B4-BE49-F238E27FC236}">
                <a16:creationId xmlns:a16="http://schemas.microsoft.com/office/drawing/2014/main" id="{5157DAC8-02B9-4566-A512-AE095E5EE288}"/>
              </a:ext>
            </a:extLst>
          </p:cNvPr>
          <p:cNvSpPr/>
          <p:nvPr/>
        </p:nvSpPr>
        <p:spPr>
          <a:xfrm>
            <a:off x="8028385" y="124817"/>
            <a:ext cx="1125093" cy="18140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/>
              <a:t>Squad</a:t>
            </a:r>
          </a:p>
        </p:txBody>
      </p:sp>
      <p:graphicFrame>
        <p:nvGraphicFramePr>
          <p:cNvPr id="115" name="Tableau 114">
            <a:extLst>
              <a:ext uri="{FF2B5EF4-FFF2-40B4-BE49-F238E27FC236}">
                <a16:creationId xmlns:a16="http://schemas.microsoft.com/office/drawing/2014/main" id="{D37FF30F-D36C-43C6-99E7-5BBB40BB1882}"/>
              </a:ext>
            </a:extLst>
          </p:cNvPr>
          <p:cNvGraphicFramePr>
            <a:graphicFrameLocks noGrp="1"/>
          </p:cNvGraphicFramePr>
          <p:nvPr/>
        </p:nvGraphicFramePr>
        <p:xfrm>
          <a:off x="275045" y="3968173"/>
          <a:ext cx="4403253" cy="65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03253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1000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Ce qu’on attend de lui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Être présent lors des réunions de planification, des démonstrations et des rétrospectives de sprint</a:t>
                      </a:r>
                    </a:p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Être disponible pour échanger avec la squad</a:t>
                      </a:r>
                    </a:p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Avoir la capacité d’arbitrer et de prioriser avec le PM et les métiers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</a:tbl>
          </a:graphicData>
        </a:graphic>
      </p:graphicFrame>
      <p:graphicFrame>
        <p:nvGraphicFramePr>
          <p:cNvPr id="131" name="Tableau 130">
            <a:extLst>
              <a:ext uri="{FF2B5EF4-FFF2-40B4-BE49-F238E27FC236}">
                <a16:creationId xmlns:a16="http://schemas.microsoft.com/office/drawing/2014/main" id="{70AEA4FA-1A87-4423-BD84-FDF4F6E8E77E}"/>
              </a:ext>
            </a:extLst>
          </p:cNvPr>
          <p:cNvGraphicFramePr>
            <a:graphicFrameLocks noGrp="1"/>
          </p:cNvGraphicFramePr>
          <p:nvPr/>
        </p:nvGraphicFramePr>
        <p:xfrm>
          <a:off x="4750225" y="3968173"/>
          <a:ext cx="4214389" cy="65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389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1000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Ce qu’on n’attend pas de lui 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Donner des instructions à la squad et essayer de la diriger</a:t>
                      </a:r>
                    </a:p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Demander d’altérer la qualité (en réduisant la charge) pour gagner du temps</a:t>
                      </a:r>
                    </a:p>
                    <a:p>
                      <a:pPr marL="171450" marR="0" lvl="2" indent="-171450" algn="l" defTabSz="914296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700" dirty="0"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latin typeface="+mn-lt"/>
                          <a:cs typeface="Arial" panose="020B0604020202020204" pitchFamily="34" charset="0"/>
                        </a:rPr>
                        <a:t>Jouer un rôle de manager envers les membres de la squad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</a:tbl>
          </a:graphicData>
        </a:graphic>
      </p:graphicFrame>
      <p:sp>
        <p:nvSpPr>
          <p:cNvPr id="138" name="Freeform 97">
            <a:extLst>
              <a:ext uri="{FF2B5EF4-FFF2-40B4-BE49-F238E27FC236}">
                <a16:creationId xmlns:a16="http://schemas.microsoft.com/office/drawing/2014/main" id="{DAAD1312-8D6D-4727-96B9-01421AD0A431}"/>
              </a:ext>
            </a:extLst>
          </p:cNvPr>
          <p:cNvSpPr>
            <a:spLocks/>
          </p:cNvSpPr>
          <p:nvPr/>
        </p:nvSpPr>
        <p:spPr>
          <a:xfrm rot="18408210">
            <a:off x="1739313" y="2108202"/>
            <a:ext cx="592549" cy="1663690"/>
          </a:xfrm>
          <a:custGeom>
            <a:avLst/>
            <a:gdLst>
              <a:gd name="connsiteX0" fmla="*/ 0 w 2281238"/>
              <a:gd name="connsiteY0" fmla="*/ 0 h 1909762"/>
              <a:gd name="connsiteX1" fmla="*/ 2281238 w 2281238"/>
              <a:gd name="connsiteY1" fmla="*/ 1171575 h 1909762"/>
              <a:gd name="connsiteX2" fmla="*/ 1390650 w 2281238"/>
              <a:gd name="connsiteY2" fmla="*/ 1909762 h 1909762"/>
              <a:gd name="connsiteX3" fmla="*/ 0 w 2281238"/>
              <a:gd name="connsiteY3" fmla="*/ 0 h 1909762"/>
              <a:gd name="connsiteX0" fmla="*/ 368300 w 890588"/>
              <a:gd name="connsiteY0" fmla="*/ 0 h 1903412"/>
              <a:gd name="connsiteX1" fmla="*/ 890588 w 890588"/>
              <a:gd name="connsiteY1" fmla="*/ 1165225 h 1903412"/>
              <a:gd name="connsiteX2" fmla="*/ 0 w 890588"/>
              <a:gd name="connsiteY2" fmla="*/ 1903412 h 1903412"/>
              <a:gd name="connsiteX3" fmla="*/ 368300 w 890588"/>
              <a:gd name="connsiteY3" fmla="*/ 0 h 1903412"/>
              <a:gd name="connsiteX0" fmla="*/ 495300 w 1017588"/>
              <a:gd name="connsiteY0" fmla="*/ 0 h 1547812"/>
              <a:gd name="connsiteX1" fmla="*/ 1017588 w 1017588"/>
              <a:gd name="connsiteY1" fmla="*/ 1165225 h 1547812"/>
              <a:gd name="connsiteX2" fmla="*/ 0 w 1017588"/>
              <a:gd name="connsiteY2" fmla="*/ 1547812 h 1547812"/>
              <a:gd name="connsiteX3" fmla="*/ 495300 w 1017588"/>
              <a:gd name="connsiteY3" fmla="*/ 0 h 1547812"/>
              <a:gd name="connsiteX0" fmla="*/ 495300 w 1112838"/>
              <a:gd name="connsiteY0" fmla="*/ 0 h 1597025"/>
              <a:gd name="connsiteX1" fmla="*/ 1112838 w 1112838"/>
              <a:gd name="connsiteY1" fmla="*/ 1597025 h 1597025"/>
              <a:gd name="connsiteX2" fmla="*/ 0 w 1112838"/>
              <a:gd name="connsiteY2" fmla="*/ 1547812 h 1597025"/>
              <a:gd name="connsiteX3" fmla="*/ 495300 w 1112838"/>
              <a:gd name="connsiteY3" fmla="*/ 0 h 1597025"/>
              <a:gd name="connsiteX0" fmla="*/ 0 w 1243013"/>
              <a:gd name="connsiteY0" fmla="*/ 0 h 1593850"/>
              <a:gd name="connsiteX1" fmla="*/ 1243013 w 1243013"/>
              <a:gd name="connsiteY1" fmla="*/ 1593850 h 1593850"/>
              <a:gd name="connsiteX2" fmla="*/ 130175 w 1243013"/>
              <a:gd name="connsiteY2" fmla="*/ 1544637 h 1593850"/>
              <a:gd name="connsiteX3" fmla="*/ 0 w 1243013"/>
              <a:gd name="connsiteY3" fmla="*/ 0 h 1593850"/>
              <a:gd name="connsiteX0" fmla="*/ 0 w 1201738"/>
              <a:gd name="connsiteY0" fmla="*/ 0 h 1544637"/>
              <a:gd name="connsiteX1" fmla="*/ 1201738 w 1201738"/>
              <a:gd name="connsiteY1" fmla="*/ 1349375 h 1544637"/>
              <a:gd name="connsiteX2" fmla="*/ 130175 w 1201738"/>
              <a:gd name="connsiteY2" fmla="*/ 1544637 h 1544637"/>
              <a:gd name="connsiteX3" fmla="*/ 0 w 1201738"/>
              <a:gd name="connsiteY3" fmla="*/ 0 h 1544637"/>
              <a:gd name="connsiteX0" fmla="*/ 0 w 1201738"/>
              <a:gd name="connsiteY0" fmla="*/ 0 h 1712912"/>
              <a:gd name="connsiteX1" fmla="*/ 1201738 w 1201738"/>
              <a:gd name="connsiteY1" fmla="*/ 1349375 h 1712912"/>
              <a:gd name="connsiteX2" fmla="*/ 152400 w 1201738"/>
              <a:gd name="connsiteY2" fmla="*/ 1712912 h 1712912"/>
              <a:gd name="connsiteX3" fmla="*/ 0 w 1201738"/>
              <a:gd name="connsiteY3" fmla="*/ 0 h 1712912"/>
              <a:gd name="connsiteX0" fmla="*/ 0 w 2352358"/>
              <a:gd name="connsiteY0" fmla="*/ 0 h 2124392"/>
              <a:gd name="connsiteX1" fmla="*/ 2352358 w 2352358"/>
              <a:gd name="connsiteY1" fmla="*/ 1760855 h 2124392"/>
              <a:gd name="connsiteX2" fmla="*/ 1303020 w 2352358"/>
              <a:gd name="connsiteY2" fmla="*/ 2124392 h 2124392"/>
              <a:gd name="connsiteX3" fmla="*/ 0 w 2352358"/>
              <a:gd name="connsiteY3" fmla="*/ 0 h 2124392"/>
              <a:gd name="connsiteX0" fmla="*/ 0 w 2329498"/>
              <a:gd name="connsiteY0" fmla="*/ 0 h 2124392"/>
              <a:gd name="connsiteX1" fmla="*/ 2329498 w 2329498"/>
              <a:gd name="connsiteY1" fmla="*/ 1654175 h 2124392"/>
              <a:gd name="connsiteX2" fmla="*/ 1303020 w 2329498"/>
              <a:gd name="connsiteY2" fmla="*/ 2124392 h 2124392"/>
              <a:gd name="connsiteX3" fmla="*/ 0 w 2329498"/>
              <a:gd name="connsiteY3" fmla="*/ 0 h 2124392"/>
              <a:gd name="connsiteX0" fmla="*/ 0 w 2329498"/>
              <a:gd name="connsiteY0" fmla="*/ 0 h 2352992"/>
              <a:gd name="connsiteX1" fmla="*/ 2329498 w 2329498"/>
              <a:gd name="connsiteY1" fmla="*/ 1654175 h 2352992"/>
              <a:gd name="connsiteX2" fmla="*/ 1432560 w 2329498"/>
              <a:gd name="connsiteY2" fmla="*/ 2352992 h 2352992"/>
              <a:gd name="connsiteX3" fmla="*/ 0 w 2329498"/>
              <a:gd name="connsiteY3" fmla="*/ 0 h 2352992"/>
              <a:gd name="connsiteX0" fmla="*/ 0 w 1757998"/>
              <a:gd name="connsiteY0" fmla="*/ 0 h 2359342"/>
              <a:gd name="connsiteX1" fmla="*/ 1757998 w 1757998"/>
              <a:gd name="connsiteY1" fmla="*/ 1660525 h 2359342"/>
              <a:gd name="connsiteX2" fmla="*/ 861060 w 1757998"/>
              <a:gd name="connsiteY2" fmla="*/ 2359342 h 2359342"/>
              <a:gd name="connsiteX3" fmla="*/ 0 w 1757998"/>
              <a:gd name="connsiteY3" fmla="*/ 0 h 2359342"/>
              <a:gd name="connsiteX0" fmla="*/ 0 w 1757998"/>
              <a:gd name="connsiteY0" fmla="*/ 0 h 2321242"/>
              <a:gd name="connsiteX1" fmla="*/ 1757998 w 1757998"/>
              <a:gd name="connsiteY1" fmla="*/ 1660525 h 2321242"/>
              <a:gd name="connsiteX2" fmla="*/ 835660 w 1757998"/>
              <a:gd name="connsiteY2" fmla="*/ 2321242 h 2321242"/>
              <a:gd name="connsiteX3" fmla="*/ 0 w 1757998"/>
              <a:gd name="connsiteY3" fmla="*/ 0 h 2321242"/>
              <a:gd name="connsiteX0" fmla="*/ 0 w 1738948"/>
              <a:gd name="connsiteY0" fmla="*/ 0 h 2321242"/>
              <a:gd name="connsiteX1" fmla="*/ 1738948 w 1738948"/>
              <a:gd name="connsiteY1" fmla="*/ 1679575 h 2321242"/>
              <a:gd name="connsiteX2" fmla="*/ 835660 w 1738948"/>
              <a:gd name="connsiteY2" fmla="*/ 2321242 h 2321242"/>
              <a:gd name="connsiteX3" fmla="*/ 0 w 1738948"/>
              <a:gd name="connsiteY3" fmla="*/ 0 h 2321242"/>
              <a:gd name="connsiteX0" fmla="*/ 0 w 1783426"/>
              <a:gd name="connsiteY0" fmla="*/ 0 h 2321242"/>
              <a:gd name="connsiteX1" fmla="*/ 1783426 w 1783426"/>
              <a:gd name="connsiteY1" fmla="*/ 1537335 h 2321242"/>
              <a:gd name="connsiteX2" fmla="*/ 835660 w 1783426"/>
              <a:gd name="connsiteY2" fmla="*/ 2321242 h 2321242"/>
              <a:gd name="connsiteX3" fmla="*/ 0 w 1783426"/>
              <a:gd name="connsiteY3" fmla="*/ 0 h 2321242"/>
              <a:gd name="connsiteX0" fmla="*/ 0 w 1783426"/>
              <a:gd name="connsiteY0" fmla="*/ 0 h 1904682"/>
              <a:gd name="connsiteX1" fmla="*/ 1783426 w 1783426"/>
              <a:gd name="connsiteY1" fmla="*/ 1537335 h 1904682"/>
              <a:gd name="connsiteX2" fmla="*/ 257446 w 1783426"/>
              <a:gd name="connsiteY2" fmla="*/ 1904682 h 1904682"/>
              <a:gd name="connsiteX3" fmla="*/ 0 w 1783426"/>
              <a:gd name="connsiteY3" fmla="*/ 0 h 1904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3426" h="1904682">
                <a:moveTo>
                  <a:pt x="0" y="0"/>
                </a:moveTo>
                <a:lnTo>
                  <a:pt x="1783426" y="1537335"/>
                </a:lnTo>
                <a:lnTo>
                  <a:pt x="257446" y="190468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alpha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fr-FR" sz="1600">
              <a:solidFill>
                <a:schemeClr val="tx1"/>
              </a:solidFill>
            </a:endParaRPr>
          </a:p>
        </p:txBody>
      </p:sp>
      <p:sp>
        <p:nvSpPr>
          <p:cNvPr id="79" name="RoundedRectangle 4">
            <a:extLst>
              <a:ext uri="{FF2B5EF4-FFF2-40B4-BE49-F238E27FC236}">
                <a16:creationId xmlns:a16="http://schemas.microsoft.com/office/drawing/2014/main" id="{2B99FB43-0321-4FA0-A3BE-5097E60EF119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315772" y="602881"/>
            <a:ext cx="2816069" cy="331789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square" lIns="77539" tIns="77539" rIns="77539" bIns="77539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lvl="0" indent="0" defTabSz="913526" eaLnBrk="1" hangingPunct="1">
              <a:buClr>
                <a:schemeClr val="tx2"/>
              </a:buClr>
              <a:defRPr sz="1200" b="1" baseline="0">
                <a:solidFill>
                  <a:schemeClr val="bg1">
                    <a:lumMod val="50000"/>
                  </a:schemeClr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  <a:lvl2pPr marL="197607" lvl="1" indent="-195987" defTabSz="913526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2pPr>
            <a:lvl3pPr marL="466481" lvl="2" indent="-267255" defTabSz="913526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3pPr>
            <a:lvl4pPr marL="626835" lvl="3" indent="-158733" defTabSz="913526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4pPr>
            <a:lvl5pPr marL="765029" lvl="4" indent="-132818" defTabSz="913526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algn="ctr"/>
            <a:endParaRPr lang="fr-FR" sz="10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1" name="Rounded Rectangle 1296">
            <a:extLst>
              <a:ext uri="{FF2B5EF4-FFF2-40B4-BE49-F238E27FC236}">
                <a16:creationId xmlns:a16="http://schemas.microsoft.com/office/drawing/2014/main" id="{C5256E60-1083-454F-B6C3-44D14A6B2D87}"/>
              </a:ext>
            </a:extLst>
          </p:cNvPr>
          <p:cNvSpPr/>
          <p:nvPr/>
        </p:nvSpPr>
        <p:spPr>
          <a:xfrm>
            <a:off x="604661" y="1281223"/>
            <a:ext cx="1138345" cy="2581072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63" tIns="24926" rIns="12463" bIns="24926" rtlCol="0" anchor="t"/>
          <a:lstStyle/>
          <a:p>
            <a:pPr algn="ctr" defTabSz="304591" eaLnBrk="0" hangingPunct="0">
              <a:defRPr/>
            </a:pPr>
            <a:r>
              <a:rPr lang="fr-FR" sz="693" b="1" dirty="0">
                <a:solidFill>
                  <a:srgbClr val="FFFFFF"/>
                </a:solidFill>
                <a:latin typeface="Raleway"/>
                <a:ea typeface="Arial Unicode MS"/>
              </a:rPr>
              <a:t>   Equipe Produit</a:t>
            </a:r>
          </a:p>
        </p:txBody>
      </p:sp>
      <p:sp>
        <p:nvSpPr>
          <p:cNvPr id="82" name="Rounded Rectangle 1298">
            <a:extLst>
              <a:ext uri="{FF2B5EF4-FFF2-40B4-BE49-F238E27FC236}">
                <a16:creationId xmlns:a16="http://schemas.microsoft.com/office/drawing/2014/main" id="{13607292-867D-4F22-AECE-40FB007EFF64}"/>
              </a:ext>
            </a:extLst>
          </p:cNvPr>
          <p:cNvSpPr/>
          <p:nvPr/>
        </p:nvSpPr>
        <p:spPr>
          <a:xfrm>
            <a:off x="1086054" y="2138706"/>
            <a:ext cx="240985" cy="144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04591" eaLnBrk="0" hangingPunct="0">
              <a:defRPr/>
            </a:pPr>
            <a:endParaRPr lang="fr-FR" sz="693">
              <a:solidFill>
                <a:srgbClr val="FFFFFF"/>
              </a:solidFill>
              <a:latin typeface="Raleway"/>
              <a:ea typeface="Arial Unicode MS"/>
            </a:endParaRPr>
          </a:p>
        </p:txBody>
      </p:sp>
      <p:grpSp>
        <p:nvGrpSpPr>
          <p:cNvPr id="86" name="Groupe 85">
            <a:extLst>
              <a:ext uri="{FF2B5EF4-FFF2-40B4-BE49-F238E27FC236}">
                <a16:creationId xmlns:a16="http://schemas.microsoft.com/office/drawing/2014/main" id="{52700CEE-3E86-4ACF-9A8F-930E46207F0C}"/>
              </a:ext>
            </a:extLst>
          </p:cNvPr>
          <p:cNvGrpSpPr/>
          <p:nvPr/>
        </p:nvGrpSpPr>
        <p:grpSpPr>
          <a:xfrm>
            <a:off x="1152579" y="1624674"/>
            <a:ext cx="609238" cy="356978"/>
            <a:chOff x="3570975" y="2582461"/>
            <a:chExt cx="732692" cy="429316"/>
          </a:xfrm>
        </p:grpSpPr>
        <p:sp>
          <p:nvSpPr>
            <p:cNvPr id="87" name="TextBox 1828">
              <a:extLst>
                <a:ext uri="{FF2B5EF4-FFF2-40B4-BE49-F238E27FC236}">
                  <a16:creationId xmlns:a16="http://schemas.microsoft.com/office/drawing/2014/main" id="{F67B36D6-6C7E-4A5C-B058-A76069EE5D5D}"/>
                </a:ext>
              </a:extLst>
            </p:cNvPr>
            <p:cNvSpPr txBox="1">
              <a:spLocks/>
            </p:cNvSpPr>
            <p:nvPr/>
          </p:nvSpPr>
          <p:spPr>
            <a:xfrm>
              <a:off x="3570975" y="2755335"/>
              <a:ext cx="732692" cy="256442"/>
            </a:xfrm>
            <a:prstGeom prst="rect">
              <a:avLst/>
            </a:prstGeom>
          </p:spPr>
          <p:txBody>
            <a:bodyPr vert="horz" lIns="74777" tIns="74777" rIns="74777" bIns="74777" rtlCol="0" anchor="ctr">
              <a:noAutofit/>
            </a:bodyPr>
            <a:lstStyle>
              <a:lvl1pPr marL="0" indent="0" algn="just" defTabSz="914400" rtl="0" eaLnBrk="1" latinLnBrk="0" hangingPunct="1">
                <a:lnSpc>
                  <a:spcPct val="100000"/>
                </a:lnSpc>
                <a:spcBef>
                  <a:spcPts val="1800"/>
                </a:spcBef>
                <a:buFont typeface="Arial" panose="020B0604020202020204" pitchFamily="34" charset="0"/>
                <a:buNone/>
                <a:tabLst/>
                <a:defRPr sz="160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358775" indent="-358775" algn="just" defTabSz="914400" rtl="0" eaLnBrk="1" latinLnBrk="0" hangingPunct="1">
                <a:lnSpc>
                  <a:spcPct val="100000"/>
                </a:lnSpc>
                <a:spcBef>
                  <a:spcPts val="1400"/>
                </a:spcBef>
                <a:buClr>
                  <a:schemeClr val="bg2"/>
                </a:buClr>
                <a:buFont typeface="Tempus Sans ITC" panose="04020404030D07020202" pitchFamily="82" charset="0"/>
                <a:buChar char="/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Tx/>
                <a:buNone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48000" indent="-28800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bg2"/>
                </a:buClr>
                <a:buFont typeface="Tahoma" panose="020B0604030504040204" pitchFamily="34" charset="0"/>
                <a:buChar char="›"/>
                <a:defRPr sz="1200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baseline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22142">
                <a:spcBef>
                  <a:spcPts val="1225"/>
                </a:spcBef>
                <a:defRPr/>
              </a:pPr>
              <a:r>
                <a:rPr lang="fr-FR" sz="416" dirty="0">
                  <a:solidFill>
                    <a:srgbClr val="FFFFFF"/>
                  </a:solidFill>
                  <a:latin typeface="Raleway"/>
                  <a:ea typeface="Arial Unicode MS"/>
                </a:rPr>
                <a:t>Chef de </a:t>
              </a:r>
              <a:br>
                <a:rPr lang="fr-FR" sz="416" dirty="0">
                  <a:solidFill>
                    <a:srgbClr val="FFFFFF"/>
                  </a:solidFill>
                  <a:latin typeface="Raleway"/>
                  <a:ea typeface="Arial Unicode MS"/>
                </a:rPr>
              </a:br>
              <a:r>
                <a:rPr lang="fr-FR" sz="416" dirty="0">
                  <a:solidFill>
                    <a:srgbClr val="FFFFFF"/>
                  </a:solidFill>
                  <a:latin typeface="Raleway"/>
                  <a:ea typeface="Arial Unicode MS"/>
                </a:rPr>
                <a:t>Projet (MJ)</a:t>
              </a:r>
            </a:p>
          </p:txBody>
        </p:sp>
        <p:sp>
          <p:nvSpPr>
            <p:cNvPr id="88" name="Freeform 176">
              <a:extLst>
                <a:ext uri="{FF2B5EF4-FFF2-40B4-BE49-F238E27FC236}">
                  <a16:creationId xmlns:a16="http://schemas.microsoft.com/office/drawing/2014/main" id="{737EBF30-AA5D-45C2-AB45-EE889E80113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59778" y="2582461"/>
              <a:ext cx="155087" cy="203297"/>
            </a:xfrm>
            <a:custGeom>
              <a:avLst/>
              <a:gdLst>
                <a:gd name="T0" fmla="*/ 2186 w 3321"/>
                <a:gd name="T1" fmla="*/ 1793 h 4357"/>
                <a:gd name="T2" fmla="*/ 2634 w 3321"/>
                <a:gd name="T3" fmla="*/ 974 h 4357"/>
                <a:gd name="T4" fmla="*/ 1660 w 3321"/>
                <a:gd name="T5" fmla="*/ 0 h 4357"/>
                <a:gd name="T6" fmla="*/ 686 w 3321"/>
                <a:gd name="T7" fmla="*/ 974 h 4357"/>
                <a:gd name="T8" fmla="*/ 1135 w 3321"/>
                <a:gd name="T9" fmla="*/ 1793 h 4357"/>
                <a:gd name="T10" fmla="*/ 0 w 3321"/>
                <a:gd name="T11" fmla="*/ 3035 h 4357"/>
                <a:gd name="T12" fmla="*/ 0 w 3321"/>
                <a:gd name="T13" fmla="*/ 4046 h 4357"/>
                <a:gd name="T14" fmla="*/ 3 w 3321"/>
                <a:gd name="T15" fmla="*/ 4062 h 4357"/>
                <a:gd name="T16" fmla="*/ 72 w 3321"/>
                <a:gd name="T17" fmla="*/ 4084 h 4357"/>
                <a:gd name="T18" fmla="*/ 1768 w 3321"/>
                <a:gd name="T19" fmla="*/ 4357 h 4357"/>
                <a:gd name="T20" fmla="*/ 3249 w 3321"/>
                <a:gd name="T21" fmla="*/ 4079 h 4357"/>
                <a:gd name="T22" fmla="*/ 3314 w 3321"/>
                <a:gd name="T23" fmla="*/ 4046 h 4357"/>
                <a:gd name="T24" fmla="*/ 3321 w 3321"/>
                <a:gd name="T25" fmla="*/ 4046 h 4357"/>
                <a:gd name="T26" fmla="*/ 3321 w 3321"/>
                <a:gd name="T27" fmla="*/ 3035 h 4357"/>
                <a:gd name="T28" fmla="*/ 2186 w 3321"/>
                <a:gd name="T29" fmla="*/ 1793 h 4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1" h="4357">
                  <a:moveTo>
                    <a:pt x="2186" y="1793"/>
                  </a:moveTo>
                  <a:cubicBezTo>
                    <a:pt x="2455" y="1620"/>
                    <a:pt x="2634" y="1318"/>
                    <a:pt x="2634" y="974"/>
                  </a:cubicBezTo>
                  <a:cubicBezTo>
                    <a:pt x="2634" y="436"/>
                    <a:pt x="2198" y="0"/>
                    <a:pt x="1660" y="0"/>
                  </a:cubicBezTo>
                  <a:cubicBezTo>
                    <a:pt x="1122" y="0"/>
                    <a:pt x="686" y="436"/>
                    <a:pt x="686" y="974"/>
                  </a:cubicBezTo>
                  <a:cubicBezTo>
                    <a:pt x="686" y="1318"/>
                    <a:pt x="865" y="1620"/>
                    <a:pt x="1135" y="1793"/>
                  </a:cubicBezTo>
                  <a:cubicBezTo>
                    <a:pt x="500" y="1850"/>
                    <a:pt x="0" y="2385"/>
                    <a:pt x="0" y="3035"/>
                  </a:cubicBezTo>
                  <a:lnTo>
                    <a:pt x="0" y="4046"/>
                  </a:lnTo>
                  <a:lnTo>
                    <a:pt x="3" y="4062"/>
                  </a:lnTo>
                  <a:lnTo>
                    <a:pt x="72" y="4084"/>
                  </a:lnTo>
                  <a:cubicBezTo>
                    <a:pt x="728" y="4289"/>
                    <a:pt x="1299" y="4357"/>
                    <a:pt x="1768" y="4357"/>
                  </a:cubicBezTo>
                  <a:cubicBezTo>
                    <a:pt x="2684" y="4357"/>
                    <a:pt x="3216" y="4096"/>
                    <a:pt x="3249" y="4079"/>
                  </a:cubicBezTo>
                  <a:lnTo>
                    <a:pt x="3314" y="4046"/>
                  </a:lnTo>
                  <a:lnTo>
                    <a:pt x="3321" y="4046"/>
                  </a:lnTo>
                  <a:lnTo>
                    <a:pt x="3321" y="3035"/>
                  </a:lnTo>
                  <a:cubicBezTo>
                    <a:pt x="3321" y="2385"/>
                    <a:pt x="2821" y="1850"/>
                    <a:pt x="2186" y="179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3311" tIns="31656" rIns="63311" bIns="31656" numCol="1" anchor="t" anchorCtr="0" compatLnSpc="1">
              <a:prstTxWarp prst="textNoShape">
                <a:avLst/>
              </a:prstTxWarp>
            </a:bodyPr>
            <a:lstStyle/>
            <a:p>
              <a:pPr defTabSz="304591" eaLnBrk="0" hangingPunct="0">
                <a:defRPr/>
              </a:pPr>
              <a:endParaRPr lang="en-GB" sz="1662">
                <a:solidFill>
                  <a:srgbClr val="FFFFFF"/>
                </a:solidFill>
                <a:latin typeface="Raleway"/>
                <a:ea typeface="Arial Unicode MS" panose="020B0604020202020204" pitchFamily="34" charset="-128"/>
              </a:endParaRPr>
            </a:p>
          </p:txBody>
        </p:sp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FDA5D6AD-3A17-4281-8F71-A189C21C493E}"/>
              </a:ext>
            </a:extLst>
          </p:cNvPr>
          <p:cNvGrpSpPr/>
          <p:nvPr/>
        </p:nvGrpSpPr>
        <p:grpSpPr>
          <a:xfrm>
            <a:off x="817770" y="1631817"/>
            <a:ext cx="532842" cy="366964"/>
            <a:chOff x="557273" y="1615869"/>
            <a:chExt cx="532842" cy="366964"/>
          </a:xfrm>
        </p:grpSpPr>
        <p:sp>
          <p:nvSpPr>
            <p:cNvPr id="91" name="Freeform 176">
              <a:extLst>
                <a:ext uri="{FF2B5EF4-FFF2-40B4-BE49-F238E27FC236}">
                  <a16:creationId xmlns:a16="http://schemas.microsoft.com/office/drawing/2014/main" id="{D4F545F7-DF0F-462A-8BF1-09F2DC43C70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59217" y="1615869"/>
              <a:ext cx="128956" cy="169043"/>
            </a:xfrm>
            <a:custGeom>
              <a:avLst/>
              <a:gdLst>
                <a:gd name="T0" fmla="*/ 2186 w 3321"/>
                <a:gd name="T1" fmla="*/ 1793 h 4357"/>
                <a:gd name="T2" fmla="*/ 2634 w 3321"/>
                <a:gd name="T3" fmla="*/ 974 h 4357"/>
                <a:gd name="T4" fmla="*/ 1660 w 3321"/>
                <a:gd name="T5" fmla="*/ 0 h 4357"/>
                <a:gd name="T6" fmla="*/ 686 w 3321"/>
                <a:gd name="T7" fmla="*/ 974 h 4357"/>
                <a:gd name="T8" fmla="*/ 1135 w 3321"/>
                <a:gd name="T9" fmla="*/ 1793 h 4357"/>
                <a:gd name="T10" fmla="*/ 0 w 3321"/>
                <a:gd name="T11" fmla="*/ 3035 h 4357"/>
                <a:gd name="T12" fmla="*/ 0 w 3321"/>
                <a:gd name="T13" fmla="*/ 4046 h 4357"/>
                <a:gd name="T14" fmla="*/ 3 w 3321"/>
                <a:gd name="T15" fmla="*/ 4062 h 4357"/>
                <a:gd name="T16" fmla="*/ 72 w 3321"/>
                <a:gd name="T17" fmla="*/ 4084 h 4357"/>
                <a:gd name="T18" fmla="*/ 1768 w 3321"/>
                <a:gd name="T19" fmla="*/ 4357 h 4357"/>
                <a:gd name="T20" fmla="*/ 3249 w 3321"/>
                <a:gd name="T21" fmla="*/ 4079 h 4357"/>
                <a:gd name="T22" fmla="*/ 3314 w 3321"/>
                <a:gd name="T23" fmla="*/ 4046 h 4357"/>
                <a:gd name="T24" fmla="*/ 3321 w 3321"/>
                <a:gd name="T25" fmla="*/ 4046 h 4357"/>
                <a:gd name="T26" fmla="*/ 3321 w 3321"/>
                <a:gd name="T27" fmla="*/ 3035 h 4357"/>
                <a:gd name="T28" fmla="*/ 2186 w 3321"/>
                <a:gd name="T29" fmla="*/ 1793 h 4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1" h="4357">
                  <a:moveTo>
                    <a:pt x="2186" y="1793"/>
                  </a:moveTo>
                  <a:cubicBezTo>
                    <a:pt x="2455" y="1620"/>
                    <a:pt x="2634" y="1318"/>
                    <a:pt x="2634" y="974"/>
                  </a:cubicBezTo>
                  <a:cubicBezTo>
                    <a:pt x="2634" y="436"/>
                    <a:pt x="2198" y="0"/>
                    <a:pt x="1660" y="0"/>
                  </a:cubicBezTo>
                  <a:cubicBezTo>
                    <a:pt x="1122" y="0"/>
                    <a:pt x="686" y="436"/>
                    <a:pt x="686" y="974"/>
                  </a:cubicBezTo>
                  <a:cubicBezTo>
                    <a:pt x="686" y="1318"/>
                    <a:pt x="865" y="1620"/>
                    <a:pt x="1135" y="1793"/>
                  </a:cubicBezTo>
                  <a:cubicBezTo>
                    <a:pt x="500" y="1850"/>
                    <a:pt x="0" y="2385"/>
                    <a:pt x="0" y="3035"/>
                  </a:cubicBezTo>
                  <a:lnTo>
                    <a:pt x="0" y="4046"/>
                  </a:lnTo>
                  <a:lnTo>
                    <a:pt x="3" y="4062"/>
                  </a:lnTo>
                  <a:lnTo>
                    <a:pt x="72" y="4084"/>
                  </a:lnTo>
                  <a:cubicBezTo>
                    <a:pt x="728" y="4289"/>
                    <a:pt x="1299" y="4357"/>
                    <a:pt x="1768" y="4357"/>
                  </a:cubicBezTo>
                  <a:cubicBezTo>
                    <a:pt x="2684" y="4357"/>
                    <a:pt x="3216" y="4096"/>
                    <a:pt x="3249" y="4079"/>
                  </a:cubicBezTo>
                  <a:lnTo>
                    <a:pt x="3314" y="4046"/>
                  </a:lnTo>
                  <a:lnTo>
                    <a:pt x="3321" y="4046"/>
                  </a:lnTo>
                  <a:lnTo>
                    <a:pt x="3321" y="3035"/>
                  </a:lnTo>
                  <a:cubicBezTo>
                    <a:pt x="3321" y="2385"/>
                    <a:pt x="2821" y="1850"/>
                    <a:pt x="2186" y="1793"/>
                  </a:cubicBezTo>
                  <a:close/>
                </a:path>
              </a:pathLst>
            </a:custGeom>
            <a:solidFill>
              <a:schemeClr val="bg1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3311" tIns="31656" rIns="63311" bIns="31656" numCol="1" anchor="t" anchorCtr="0" compatLnSpc="1">
              <a:prstTxWarp prst="textNoShape">
                <a:avLst/>
              </a:prstTxWarp>
            </a:bodyPr>
            <a:lstStyle/>
            <a:p>
              <a:pPr defTabSz="304591" eaLnBrk="0" hangingPunct="0">
                <a:defRPr/>
              </a:pPr>
              <a:endParaRPr lang="fr-FR" sz="1662">
                <a:solidFill>
                  <a:srgbClr val="FFFFFF"/>
                </a:solidFill>
                <a:latin typeface="Raleway"/>
                <a:ea typeface="Arial Unicode MS" panose="020B0604020202020204" pitchFamily="34" charset="-128"/>
              </a:endParaRPr>
            </a:p>
          </p:txBody>
        </p:sp>
        <p:sp>
          <p:nvSpPr>
            <p:cNvPr id="95" name="TextBox 1828">
              <a:extLst>
                <a:ext uri="{FF2B5EF4-FFF2-40B4-BE49-F238E27FC236}">
                  <a16:creationId xmlns:a16="http://schemas.microsoft.com/office/drawing/2014/main" id="{550F8A2B-3888-405F-9EE0-D2370AAAE2C9}"/>
                </a:ext>
              </a:extLst>
            </p:cNvPr>
            <p:cNvSpPr txBox="1">
              <a:spLocks/>
            </p:cNvSpPr>
            <p:nvPr/>
          </p:nvSpPr>
          <p:spPr>
            <a:xfrm>
              <a:off x="557273" y="1769600"/>
              <a:ext cx="532842" cy="213233"/>
            </a:xfrm>
            <a:prstGeom prst="rect">
              <a:avLst/>
            </a:prstGeom>
          </p:spPr>
          <p:txBody>
            <a:bodyPr vert="horz" lIns="74777" tIns="74777" rIns="74777" bIns="74777" rtlCol="0" anchor="ctr">
              <a:noAutofit/>
            </a:bodyPr>
            <a:lstStyle>
              <a:lvl1pPr marL="0" indent="0" algn="just" defTabSz="914400" rtl="0" eaLnBrk="1" latinLnBrk="0" hangingPunct="1">
                <a:lnSpc>
                  <a:spcPct val="100000"/>
                </a:lnSpc>
                <a:spcBef>
                  <a:spcPts val="1800"/>
                </a:spcBef>
                <a:buFont typeface="Arial" panose="020B0604020202020204" pitchFamily="34" charset="0"/>
                <a:buNone/>
                <a:tabLst/>
                <a:defRPr sz="160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358775" indent="-358775" algn="just" defTabSz="914400" rtl="0" eaLnBrk="1" latinLnBrk="0" hangingPunct="1">
                <a:lnSpc>
                  <a:spcPct val="100000"/>
                </a:lnSpc>
                <a:spcBef>
                  <a:spcPts val="1400"/>
                </a:spcBef>
                <a:buClr>
                  <a:schemeClr val="bg2"/>
                </a:buClr>
                <a:buFont typeface="Tempus Sans ITC" panose="04020404030D07020202" pitchFamily="82" charset="0"/>
                <a:buChar char="/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Tx/>
                <a:buNone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48000" indent="-28800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bg2"/>
                </a:buClr>
                <a:buFont typeface="Tahoma" panose="020B0604030504040204" pitchFamily="34" charset="0"/>
                <a:buChar char="›"/>
                <a:defRPr sz="1200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baseline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22142">
                <a:spcBef>
                  <a:spcPts val="1225"/>
                </a:spcBef>
                <a:defRPr/>
              </a:pPr>
              <a:r>
                <a:rPr lang="fr-FR" sz="416" dirty="0">
                  <a:solidFill>
                    <a:srgbClr val="FFFFFF"/>
                  </a:solidFill>
                  <a:latin typeface="Raleway"/>
                  <a:ea typeface="Arial Unicode MS"/>
                </a:rPr>
                <a:t>Architecte SMART (MJ)</a:t>
              </a:r>
            </a:p>
          </p:txBody>
        </p:sp>
      </p:grpSp>
      <p:sp>
        <p:nvSpPr>
          <p:cNvPr id="96" name="Rounded Rectangle 1298">
            <a:extLst>
              <a:ext uri="{FF2B5EF4-FFF2-40B4-BE49-F238E27FC236}">
                <a16:creationId xmlns:a16="http://schemas.microsoft.com/office/drawing/2014/main" id="{80EB97AE-56DE-4FB5-A08B-3BA612B23B7C}"/>
              </a:ext>
            </a:extLst>
          </p:cNvPr>
          <p:cNvSpPr/>
          <p:nvPr/>
        </p:nvSpPr>
        <p:spPr>
          <a:xfrm>
            <a:off x="1397092" y="2142545"/>
            <a:ext cx="240985" cy="144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04591" eaLnBrk="0" hangingPunct="0">
              <a:defRPr/>
            </a:pPr>
            <a:endParaRPr lang="fr-FR" sz="693">
              <a:solidFill>
                <a:srgbClr val="FFFFFF"/>
              </a:solidFill>
              <a:latin typeface="Raleway"/>
              <a:ea typeface="Arial Unicode MS"/>
            </a:endParaRPr>
          </a:p>
        </p:txBody>
      </p:sp>
      <p:sp>
        <p:nvSpPr>
          <p:cNvPr id="97" name="TextBox 1828">
            <a:extLst>
              <a:ext uri="{FF2B5EF4-FFF2-40B4-BE49-F238E27FC236}">
                <a16:creationId xmlns:a16="http://schemas.microsoft.com/office/drawing/2014/main" id="{3C036D3E-DCA5-40E5-887E-0C206162DE0F}"/>
              </a:ext>
            </a:extLst>
          </p:cNvPr>
          <p:cNvSpPr txBox="1">
            <a:spLocks/>
          </p:cNvSpPr>
          <p:nvPr/>
        </p:nvSpPr>
        <p:spPr>
          <a:xfrm>
            <a:off x="1311976" y="2101153"/>
            <a:ext cx="426467" cy="213233"/>
          </a:xfrm>
          <a:prstGeom prst="rect">
            <a:avLst/>
          </a:prstGeom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346">
                <a:solidFill>
                  <a:srgbClr val="0C0C0C"/>
                </a:solidFill>
                <a:latin typeface="Raleway"/>
                <a:ea typeface="Arial Unicode MS"/>
              </a:rPr>
              <a:t>Squad n</a:t>
            </a:r>
          </a:p>
        </p:txBody>
      </p:sp>
      <p:sp>
        <p:nvSpPr>
          <p:cNvPr id="98" name="TextBox 1828">
            <a:extLst>
              <a:ext uri="{FF2B5EF4-FFF2-40B4-BE49-F238E27FC236}">
                <a16:creationId xmlns:a16="http://schemas.microsoft.com/office/drawing/2014/main" id="{B5563EA4-5792-4380-BB97-12341635C4C2}"/>
              </a:ext>
            </a:extLst>
          </p:cNvPr>
          <p:cNvSpPr txBox="1">
            <a:spLocks/>
          </p:cNvSpPr>
          <p:nvPr/>
        </p:nvSpPr>
        <p:spPr>
          <a:xfrm>
            <a:off x="611985" y="2494171"/>
            <a:ext cx="474644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 dirty="0">
                <a:solidFill>
                  <a:srgbClr val="FFFFFF"/>
                </a:solidFill>
                <a:latin typeface="Raleway"/>
                <a:ea typeface="Arial Unicode MS"/>
              </a:rPr>
              <a:t>Product </a:t>
            </a:r>
            <a:r>
              <a:rPr lang="fr-FR" sz="416" dirty="0" err="1">
                <a:solidFill>
                  <a:srgbClr val="FFFFFF"/>
                </a:solidFill>
                <a:latin typeface="Raleway"/>
                <a:ea typeface="Arial Unicode MS"/>
              </a:rPr>
              <a:t>Owner</a:t>
            </a:r>
            <a:r>
              <a:rPr lang="fr-FR" sz="416" dirty="0">
                <a:solidFill>
                  <a:srgbClr val="FFFFFF"/>
                </a:solidFill>
                <a:latin typeface="Raleway"/>
                <a:ea typeface="Arial Unicode MS"/>
              </a:rPr>
              <a:t> (MJ)</a:t>
            </a:r>
          </a:p>
        </p:txBody>
      </p:sp>
      <p:sp>
        <p:nvSpPr>
          <p:cNvPr id="99" name="TextBox 1828">
            <a:extLst>
              <a:ext uri="{FF2B5EF4-FFF2-40B4-BE49-F238E27FC236}">
                <a16:creationId xmlns:a16="http://schemas.microsoft.com/office/drawing/2014/main" id="{12FA49B2-E261-41B5-98F7-7BAEF49D1042}"/>
              </a:ext>
            </a:extLst>
          </p:cNvPr>
          <p:cNvSpPr txBox="1">
            <a:spLocks/>
          </p:cNvSpPr>
          <p:nvPr/>
        </p:nvSpPr>
        <p:spPr>
          <a:xfrm>
            <a:off x="641545" y="2291262"/>
            <a:ext cx="415520" cy="213233"/>
          </a:xfrm>
          <a:prstGeom prst="rect">
            <a:avLst/>
          </a:prstGeom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Scrum Master</a:t>
            </a:r>
          </a:p>
        </p:txBody>
      </p:sp>
      <p:sp>
        <p:nvSpPr>
          <p:cNvPr id="100" name="Freeform 176">
            <a:extLst>
              <a:ext uri="{FF2B5EF4-FFF2-40B4-BE49-F238E27FC236}">
                <a16:creationId xmlns:a16="http://schemas.microsoft.com/office/drawing/2014/main" id="{2FB6F733-91A4-4DD3-B0C7-26198716CC55}"/>
              </a:ext>
            </a:extLst>
          </p:cNvPr>
          <p:cNvSpPr>
            <a:spLocks noChangeAspect="1"/>
          </p:cNvSpPr>
          <p:nvPr/>
        </p:nvSpPr>
        <p:spPr bwMode="auto">
          <a:xfrm>
            <a:off x="1151493" y="2313357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03" name="Freeform 176">
            <a:extLst>
              <a:ext uri="{FF2B5EF4-FFF2-40B4-BE49-F238E27FC236}">
                <a16:creationId xmlns:a16="http://schemas.microsoft.com/office/drawing/2014/main" id="{D6FA17CA-899F-485E-B936-04F69816FC46}"/>
              </a:ext>
            </a:extLst>
          </p:cNvPr>
          <p:cNvSpPr>
            <a:spLocks noChangeAspect="1"/>
          </p:cNvSpPr>
          <p:nvPr/>
        </p:nvSpPr>
        <p:spPr bwMode="auto">
          <a:xfrm>
            <a:off x="1151493" y="2522557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05" name="TextBox 1828">
            <a:extLst>
              <a:ext uri="{FF2B5EF4-FFF2-40B4-BE49-F238E27FC236}">
                <a16:creationId xmlns:a16="http://schemas.microsoft.com/office/drawing/2014/main" id="{CD13E23A-299A-4DB0-B29F-645252ED5D07}"/>
              </a:ext>
            </a:extLst>
          </p:cNvPr>
          <p:cNvSpPr txBox="1">
            <a:spLocks/>
          </p:cNvSpPr>
          <p:nvPr/>
        </p:nvSpPr>
        <p:spPr>
          <a:xfrm>
            <a:off x="993257" y="2097317"/>
            <a:ext cx="426467" cy="213233"/>
          </a:xfrm>
          <a:prstGeom prst="rect">
            <a:avLst/>
          </a:prstGeom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346">
                <a:solidFill>
                  <a:srgbClr val="0C0C0C"/>
                </a:solidFill>
                <a:latin typeface="Raleway"/>
                <a:ea typeface="Arial Unicode MS"/>
              </a:rPr>
              <a:t>Squad 1</a:t>
            </a:r>
          </a:p>
        </p:txBody>
      </p:sp>
      <p:sp>
        <p:nvSpPr>
          <p:cNvPr id="106" name="Freeform 176">
            <a:extLst>
              <a:ext uri="{FF2B5EF4-FFF2-40B4-BE49-F238E27FC236}">
                <a16:creationId xmlns:a16="http://schemas.microsoft.com/office/drawing/2014/main" id="{30890C83-F7F7-4C00-A23B-1BF700ACF8CC}"/>
              </a:ext>
            </a:extLst>
          </p:cNvPr>
          <p:cNvSpPr>
            <a:spLocks noChangeAspect="1"/>
          </p:cNvSpPr>
          <p:nvPr/>
        </p:nvSpPr>
        <p:spPr bwMode="auto">
          <a:xfrm>
            <a:off x="1151493" y="2736303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07" name="Freeform 176">
            <a:extLst>
              <a:ext uri="{FF2B5EF4-FFF2-40B4-BE49-F238E27FC236}">
                <a16:creationId xmlns:a16="http://schemas.microsoft.com/office/drawing/2014/main" id="{65C8E5A4-03C3-4892-A95A-0DE0D445799E}"/>
              </a:ext>
            </a:extLst>
          </p:cNvPr>
          <p:cNvSpPr>
            <a:spLocks noChangeAspect="1"/>
          </p:cNvSpPr>
          <p:nvPr/>
        </p:nvSpPr>
        <p:spPr bwMode="auto">
          <a:xfrm>
            <a:off x="1151493" y="2950050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19" name="Rounded Rectangle 1306">
            <a:extLst>
              <a:ext uri="{FF2B5EF4-FFF2-40B4-BE49-F238E27FC236}">
                <a16:creationId xmlns:a16="http://schemas.microsoft.com/office/drawing/2014/main" id="{7EEFE4F5-441F-4EA3-A055-FB575E53951F}"/>
              </a:ext>
            </a:extLst>
          </p:cNvPr>
          <p:cNvSpPr>
            <a:spLocks/>
          </p:cNvSpPr>
          <p:nvPr/>
        </p:nvSpPr>
        <p:spPr>
          <a:xfrm>
            <a:off x="693272" y="3616121"/>
            <a:ext cx="968016" cy="192351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304591" eaLnBrk="0" hangingPunct="0"/>
            <a:r>
              <a:rPr lang="fr-FR" sz="554" b="1" dirty="0">
                <a:solidFill>
                  <a:schemeClr val="bg1"/>
                </a:solidFill>
                <a:ea typeface="Arial Unicode MS"/>
              </a:rPr>
              <a:t>Squad d’intégration (MJ)</a:t>
            </a:r>
          </a:p>
        </p:txBody>
      </p:sp>
      <p:sp>
        <p:nvSpPr>
          <p:cNvPr id="133" name="TextBox 1828">
            <a:extLst>
              <a:ext uri="{FF2B5EF4-FFF2-40B4-BE49-F238E27FC236}">
                <a16:creationId xmlns:a16="http://schemas.microsoft.com/office/drawing/2014/main" id="{3EDE35B9-8F33-4EE3-86A2-99C45DF2B773}"/>
              </a:ext>
            </a:extLst>
          </p:cNvPr>
          <p:cNvSpPr txBox="1">
            <a:spLocks/>
          </p:cNvSpPr>
          <p:nvPr/>
        </p:nvSpPr>
        <p:spPr>
          <a:xfrm>
            <a:off x="611560" y="2707917"/>
            <a:ext cx="474644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Business </a:t>
            </a:r>
            <a:r>
              <a:rPr lang="fr-FR" sz="416" err="1">
                <a:solidFill>
                  <a:srgbClr val="FFFFFF"/>
                </a:solidFill>
                <a:latin typeface="Raleway"/>
                <a:ea typeface="Arial Unicode MS"/>
              </a:rPr>
              <a:t>Analyst</a:t>
            </a:r>
            <a:endParaRPr lang="fr-FR" sz="416">
              <a:solidFill>
                <a:srgbClr val="FFFFFF"/>
              </a:solidFill>
              <a:latin typeface="Raleway"/>
              <a:ea typeface="Arial Unicode MS"/>
            </a:endParaRPr>
          </a:p>
        </p:txBody>
      </p:sp>
      <p:sp>
        <p:nvSpPr>
          <p:cNvPr id="134" name="TextBox 1828">
            <a:extLst>
              <a:ext uri="{FF2B5EF4-FFF2-40B4-BE49-F238E27FC236}">
                <a16:creationId xmlns:a16="http://schemas.microsoft.com/office/drawing/2014/main" id="{071F8B44-33F6-4270-A716-5E7976D2F5B4}"/>
              </a:ext>
            </a:extLst>
          </p:cNvPr>
          <p:cNvSpPr txBox="1">
            <a:spLocks/>
          </p:cNvSpPr>
          <p:nvPr/>
        </p:nvSpPr>
        <p:spPr>
          <a:xfrm>
            <a:off x="611560" y="2921664"/>
            <a:ext cx="474644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 err="1">
                <a:solidFill>
                  <a:srgbClr val="FFFFFF"/>
                </a:solidFill>
                <a:latin typeface="Raleway"/>
                <a:ea typeface="Arial Unicode MS"/>
              </a:rPr>
              <a:t>Analys</a:t>
            </a: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te Technique</a:t>
            </a:r>
          </a:p>
        </p:txBody>
      </p:sp>
      <p:sp>
        <p:nvSpPr>
          <p:cNvPr id="139" name="Freeform 176">
            <a:extLst>
              <a:ext uri="{FF2B5EF4-FFF2-40B4-BE49-F238E27FC236}">
                <a16:creationId xmlns:a16="http://schemas.microsoft.com/office/drawing/2014/main" id="{2F07BD3E-36B7-4AF7-BCB7-9A722D02622D}"/>
              </a:ext>
            </a:extLst>
          </p:cNvPr>
          <p:cNvSpPr>
            <a:spLocks noChangeAspect="1"/>
          </p:cNvSpPr>
          <p:nvPr/>
        </p:nvSpPr>
        <p:spPr bwMode="auto">
          <a:xfrm>
            <a:off x="1151493" y="3154700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43" name="TextBox 1828">
            <a:extLst>
              <a:ext uri="{FF2B5EF4-FFF2-40B4-BE49-F238E27FC236}">
                <a16:creationId xmlns:a16="http://schemas.microsoft.com/office/drawing/2014/main" id="{9D67B79F-AA82-4859-BC88-003C3C8E09B9}"/>
              </a:ext>
            </a:extLst>
          </p:cNvPr>
          <p:cNvSpPr txBox="1">
            <a:spLocks/>
          </p:cNvSpPr>
          <p:nvPr/>
        </p:nvSpPr>
        <p:spPr>
          <a:xfrm>
            <a:off x="575688" y="3126314"/>
            <a:ext cx="546388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Architecte de </a:t>
            </a:r>
            <a:r>
              <a:rPr lang="fr-FR" sz="416" err="1">
                <a:solidFill>
                  <a:srgbClr val="FFFFFF"/>
                </a:solidFill>
                <a:latin typeface="Raleway"/>
                <a:ea typeface="Arial Unicode MS"/>
              </a:rPr>
              <a:t>squad</a:t>
            </a:r>
            <a:endParaRPr lang="fr-FR" sz="416">
              <a:solidFill>
                <a:srgbClr val="FFFFFF"/>
              </a:solidFill>
              <a:latin typeface="Raleway"/>
              <a:ea typeface="Arial Unicode MS"/>
            </a:endParaRPr>
          </a:p>
        </p:txBody>
      </p:sp>
      <p:sp>
        <p:nvSpPr>
          <p:cNvPr id="144" name="Freeform 176">
            <a:extLst>
              <a:ext uri="{FF2B5EF4-FFF2-40B4-BE49-F238E27FC236}">
                <a16:creationId xmlns:a16="http://schemas.microsoft.com/office/drawing/2014/main" id="{6868DBE6-CFC6-472C-9519-9337E731C1DE}"/>
              </a:ext>
            </a:extLst>
          </p:cNvPr>
          <p:cNvSpPr>
            <a:spLocks noChangeAspect="1"/>
          </p:cNvSpPr>
          <p:nvPr/>
        </p:nvSpPr>
        <p:spPr bwMode="auto">
          <a:xfrm>
            <a:off x="1150395" y="3357318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45" name="Freeform 176">
            <a:extLst>
              <a:ext uri="{FF2B5EF4-FFF2-40B4-BE49-F238E27FC236}">
                <a16:creationId xmlns:a16="http://schemas.microsoft.com/office/drawing/2014/main" id="{E50636D0-3E9A-44ED-BB55-1CD8AA1B42DE}"/>
              </a:ext>
            </a:extLst>
          </p:cNvPr>
          <p:cNvSpPr>
            <a:spLocks noChangeAspect="1"/>
          </p:cNvSpPr>
          <p:nvPr/>
        </p:nvSpPr>
        <p:spPr bwMode="auto">
          <a:xfrm>
            <a:off x="1456995" y="2308152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49" name="Freeform 176">
            <a:extLst>
              <a:ext uri="{FF2B5EF4-FFF2-40B4-BE49-F238E27FC236}">
                <a16:creationId xmlns:a16="http://schemas.microsoft.com/office/drawing/2014/main" id="{4552BC30-0452-49F3-9AC1-BA6D431A73D2}"/>
              </a:ext>
            </a:extLst>
          </p:cNvPr>
          <p:cNvSpPr>
            <a:spLocks noChangeAspect="1"/>
          </p:cNvSpPr>
          <p:nvPr/>
        </p:nvSpPr>
        <p:spPr bwMode="auto">
          <a:xfrm>
            <a:off x="1456995" y="2517352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50" name="Freeform 176">
            <a:extLst>
              <a:ext uri="{FF2B5EF4-FFF2-40B4-BE49-F238E27FC236}">
                <a16:creationId xmlns:a16="http://schemas.microsoft.com/office/drawing/2014/main" id="{35D103AC-A04C-482C-9CF0-D5C3C2D47788}"/>
              </a:ext>
            </a:extLst>
          </p:cNvPr>
          <p:cNvSpPr>
            <a:spLocks noChangeAspect="1"/>
          </p:cNvSpPr>
          <p:nvPr/>
        </p:nvSpPr>
        <p:spPr bwMode="auto">
          <a:xfrm>
            <a:off x="1456995" y="2731098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51" name="Freeform 176">
            <a:extLst>
              <a:ext uri="{FF2B5EF4-FFF2-40B4-BE49-F238E27FC236}">
                <a16:creationId xmlns:a16="http://schemas.microsoft.com/office/drawing/2014/main" id="{38B90851-E8CA-488E-96BE-C6CED81E3DBF}"/>
              </a:ext>
            </a:extLst>
          </p:cNvPr>
          <p:cNvSpPr>
            <a:spLocks noChangeAspect="1"/>
          </p:cNvSpPr>
          <p:nvPr/>
        </p:nvSpPr>
        <p:spPr bwMode="auto">
          <a:xfrm>
            <a:off x="1456995" y="2944845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52" name="Freeform 176">
            <a:extLst>
              <a:ext uri="{FF2B5EF4-FFF2-40B4-BE49-F238E27FC236}">
                <a16:creationId xmlns:a16="http://schemas.microsoft.com/office/drawing/2014/main" id="{FD394F79-F279-4559-A1A8-F9AC1E21CC14}"/>
              </a:ext>
            </a:extLst>
          </p:cNvPr>
          <p:cNvSpPr>
            <a:spLocks noChangeAspect="1"/>
          </p:cNvSpPr>
          <p:nvPr/>
        </p:nvSpPr>
        <p:spPr bwMode="auto">
          <a:xfrm>
            <a:off x="1456995" y="3149495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53" name="Freeform 176">
            <a:extLst>
              <a:ext uri="{FF2B5EF4-FFF2-40B4-BE49-F238E27FC236}">
                <a16:creationId xmlns:a16="http://schemas.microsoft.com/office/drawing/2014/main" id="{0DC5D0C9-F685-40C4-AA81-644B1159DF08}"/>
              </a:ext>
            </a:extLst>
          </p:cNvPr>
          <p:cNvSpPr>
            <a:spLocks noChangeAspect="1"/>
          </p:cNvSpPr>
          <p:nvPr/>
        </p:nvSpPr>
        <p:spPr bwMode="auto">
          <a:xfrm>
            <a:off x="1455897" y="3352113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54" name="TextBox 1828">
            <a:extLst>
              <a:ext uri="{FF2B5EF4-FFF2-40B4-BE49-F238E27FC236}">
                <a16:creationId xmlns:a16="http://schemas.microsoft.com/office/drawing/2014/main" id="{7086E3C3-CA3E-4557-9C2A-D37339DB7D4E}"/>
              </a:ext>
            </a:extLst>
          </p:cNvPr>
          <p:cNvSpPr txBox="1">
            <a:spLocks/>
          </p:cNvSpPr>
          <p:nvPr/>
        </p:nvSpPr>
        <p:spPr>
          <a:xfrm>
            <a:off x="575688" y="3328932"/>
            <a:ext cx="546388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Développeurs</a:t>
            </a:r>
          </a:p>
        </p:txBody>
      </p:sp>
      <p:sp>
        <p:nvSpPr>
          <p:cNvPr id="128" name="Freeform 97">
            <a:extLst>
              <a:ext uri="{FF2B5EF4-FFF2-40B4-BE49-F238E27FC236}">
                <a16:creationId xmlns:a16="http://schemas.microsoft.com/office/drawing/2014/main" id="{56B9E90D-F029-4ADC-A0EB-889072DAD735}"/>
              </a:ext>
            </a:extLst>
          </p:cNvPr>
          <p:cNvSpPr>
            <a:spLocks/>
          </p:cNvSpPr>
          <p:nvPr/>
        </p:nvSpPr>
        <p:spPr>
          <a:xfrm rot="14954027">
            <a:off x="1571154" y="1196420"/>
            <a:ext cx="592549" cy="1663690"/>
          </a:xfrm>
          <a:custGeom>
            <a:avLst/>
            <a:gdLst>
              <a:gd name="connsiteX0" fmla="*/ 0 w 2281238"/>
              <a:gd name="connsiteY0" fmla="*/ 0 h 1909762"/>
              <a:gd name="connsiteX1" fmla="*/ 2281238 w 2281238"/>
              <a:gd name="connsiteY1" fmla="*/ 1171575 h 1909762"/>
              <a:gd name="connsiteX2" fmla="*/ 1390650 w 2281238"/>
              <a:gd name="connsiteY2" fmla="*/ 1909762 h 1909762"/>
              <a:gd name="connsiteX3" fmla="*/ 0 w 2281238"/>
              <a:gd name="connsiteY3" fmla="*/ 0 h 1909762"/>
              <a:gd name="connsiteX0" fmla="*/ 368300 w 890588"/>
              <a:gd name="connsiteY0" fmla="*/ 0 h 1903412"/>
              <a:gd name="connsiteX1" fmla="*/ 890588 w 890588"/>
              <a:gd name="connsiteY1" fmla="*/ 1165225 h 1903412"/>
              <a:gd name="connsiteX2" fmla="*/ 0 w 890588"/>
              <a:gd name="connsiteY2" fmla="*/ 1903412 h 1903412"/>
              <a:gd name="connsiteX3" fmla="*/ 368300 w 890588"/>
              <a:gd name="connsiteY3" fmla="*/ 0 h 1903412"/>
              <a:gd name="connsiteX0" fmla="*/ 495300 w 1017588"/>
              <a:gd name="connsiteY0" fmla="*/ 0 h 1547812"/>
              <a:gd name="connsiteX1" fmla="*/ 1017588 w 1017588"/>
              <a:gd name="connsiteY1" fmla="*/ 1165225 h 1547812"/>
              <a:gd name="connsiteX2" fmla="*/ 0 w 1017588"/>
              <a:gd name="connsiteY2" fmla="*/ 1547812 h 1547812"/>
              <a:gd name="connsiteX3" fmla="*/ 495300 w 1017588"/>
              <a:gd name="connsiteY3" fmla="*/ 0 h 1547812"/>
              <a:gd name="connsiteX0" fmla="*/ 495300 w 1112838"/>
              <a:gd name="connsiteY0" fmla="*/ 0 h 1597025"/>
              <a:gd name="connsiteX1" fmla="*/ 1112838 w 1112838"/>
              <a:gd name="connsiteY1" fmla="*/ 1597025 h 1597025"/>
              <a:gd name="connsiteX2" fmla="*/ 0 w 1112838"/>
              <a:gd name="connsiteY2" fmla="*/ 1547812 h 1597025"/>
              <a:gd name="connsiteX3" fmla="*/ 495300 w 1112838"/>
              <a:gd name="connsiteY3" fmla="*/ 0 h 1597025"/>
              <a:gd name="connsiteX0" fmla="*/ 0 w 1243013"/>
              <a:gd name="connsiteY0" fmla="*/ 0 h 1593850"/>
              <a:gd name="connsiteX1" fmla="*/ 1243013 w 1243013"/>
              <a:gd name="connsiteY1" fmla="*/ 1593850 h 1593850"/>
              <a:gd name="connsiteX2" fmla="*/ 130175 w 1243013"/>
              <a:gd name="connsiteY2" fmla="*/ 1544637 h 1593850"/>
              <a:gd name="connsiteX3" fmla="*/ 0 w 1243013"/>
              <a:gd name="connsiteY3" fmla="*/ 0 h 1593850"/>
              <a:gd name="connsiteX0" fmla="*/ 0 w 1201738"/>
              <a:gd name="connsiteY0" fmla="*/ 0 h 1544637"/>
              <a:gd name="connsiteX1" fmla="*/ 1201738 w 1201738"/>
              <a:gd name="connsiteY1" fmla="*/ 1349375 h 1544637"/>
              <a:gd name="connsiteX2" fmla="*/ 130175 w 1201738"/>
              <a:gd name="connsiteY2" fmla="*/ 1544637 h 1544637"/>
              <a:gd name="connsiteX3" fmla="*/ 0 w 1201738"/>
              <a:gd name="connsiteY3" fmla="*/ 0 h 1544637"/>
              <a:gd name="connsiteX0" fmla="*/ 0 w 1201738"/>
              <a:gd name="connsiteY0" fmla="*/ 0 h 1712912"/>
              <a:gd name="connsiteX1" fmla="*/ 1201738 w 1201738"/>
              <a:gd name="connsiteY1" fmla="*/ 1349375 h 1712912"/>
              <a:gd name="connsiteX2" fmla="*/ 152400 w 1201738"/>
              <a:gd name="connsiteY2" fmla="*/ 1712912 h 1712912"/>
              <a:gd name="connsiteX3" fmla="*/ 0 w 1201738"/>
              <a:gd name="connsiteY3" fmla="*/ 0 h 1712912"/>
              <a:gd name="connsiteX0" fmla="*/ 0 w 2352358"/>
              <a:gd name="connsiteY0" fmla="*/ 0 h 2124392"/>
              <a:gd name="connsiteX1" fmla="*/ 2352358 w 2352358"/>
              <a:gd name="connsiteY1" fmla="*/ 1760855 h 2124392"/>
              <a:gd name="connsiteX2" fmla="*/ 1303020 w 2352358"/>
              <a:gd name="connsiteY2" fmla="*/ 2124392 h 2124392"/>
              <a:gd name="connsiteX3" fmla="*/ 0 w 2352358"/>
              <a:gd name="connsiteY3" fmla="*/ 0 h 2124392"/>
              <a:gd name="connsiteX0" fmla="*/ 0 w 2329498"/>
              <a:gd name="connsiteY0" fmla="*/ 0 h 2124392"/>
              <a:gd name="connsiteX1" fmla="*/ 2329498 w 2329498"/>
              <a:gd name="connsiteY1" fmla="*/ 1654175 h 2124392"/>
              <a:gd name="connsiteX2" fmla="*/ 1303020 w 2329498"/>
              <a:gd name="connsiteY2" fmla="*/ 2124392 h 2124392"/>
              <a:gd name="connsiteX3" fmla="*/ 0 w 2329498"/>
              <a:gd name="connsiteY3" fmla="*/ 0 h 2124392"/>
              <a:gd name="connsiteX0" fmla="*/ 0 w 2329498"/>
              <a:gd name="connsiteY0" fmla="*/ 0 h 2352992"/>
              <a:gd name="connsiteX1" fmla="*/ 2329498 w 2329498"/>
              <a:gd name="connsiteY1" fmla="*/ 1654175 h 2352992"/>
              <a:gd name="connsiteX2" fmla="*/ 1432560 w 2329498"/>
              <a:gd name="connsiteY2" fmla="*/ 2352992 h 2352992"/>
              <a:gd name="connsiteX3" fmla="*/ 0 w 2329498"/>
              <a:gd name="connsiteY3" fmla="*/ 0 h 2352992"/>
              <a:gd name="connsiteX0" fmla="*/ 0 w 1757998"/>
              <a:gd name="connsiteY0" fmla="*/ 0 h 2359342"/>
              <a:gd name="connsiteX1" fmla="*/ 1757998 w 1757998"/>
              <a:gd name="connsiteY1" fmla="*/ 1660525 h 2359342"/>
              <a:gd name="connsiteX2" fmla="*/ 861060 w 1757998"/>
              <a:gd name="connsiteY2" fmla="*/ 2359342 h 2359342"/>
              <a:gd name="connsiteX3" fmla="*/ 0 w 1757998"/>
              <a:gd name="connsiteY3" fmla="*/ 0 h 2359342"/>
              <a:gd name="connsiteX0" fmla="*/ 0 w 1757998"/>
              <a:gd name="connsiteY0" fmla="*/ 0 h 2321242"/>
              <a:gd name="connsiteX1" fmla="*/ 1757998 w 1757998"/>
              <a:gd name="connsiteY1" fmla="*/ 1660525 h 2321242"/>
              <a:gd name="connsiteX2" fmla="*/ 835660 w 1757998"/>
              <a:gd name="connsiteY2" fmla="*/ 2321242 h 2321242"/>
              <a:gd name="connsiteX3" fmla="*/ 0 w 1757998"/>
              <a:gd name="connsiteY3" fmla="*/ 0 h 2321242"/>
              <a:gd name="connsiteX0" fmla="*/ 0 w 1738948"/>
              <a:gd name="connsiteY0" fmla="*/ 0 h 2321242"/>
              <a:gd name="connsiteX1" fmla="*/ 1738948 w 1738948"/>
              <a:gd name="connsiteY1" fmla="*/ 1679575 h 2321242"/>
              <a:gd name="connsiteX2" fmla="*/ 835660 w 1738948"/>
              <a:gd name="connsiteY2" fmla="*/ 2321242 h 2321242"/>
              <a:gd name="connsiteX3" fmla="*/ 0 w 1738948"/>
              <a:gd name="connsiteY3" fmla="*/ 0 h 2321242"/>
              <a:gd name="connsiteX0" fmla="*/ 0 w 1783426"/>
              <a:gd name="connsiteY0" fmla="*/ 0 h 2321242"/>
              <a:gd name="connsiteX1" fmla="*/ 1783426 w 1783426"/>
              <a:gd name="connsiteY1" fmla="*/ 1537335 h 2321242"/>
              <a:gd name="connsiteX2" fmla="*/ 835660 w 1783426"/>
              <a:gd name="connsiteY2" fmla="*/ 2321242 h 2321242"/>
              <a:gd name="connsiteX3" fmla="*/ 0 w 1783426"/>
              <a:gd name="connsiteY3" fmla="*/ 0 h 2321242"/>
              <a:gd name="connsiteX0" fmla="*/ 0 w 1783426"/>
              <a:gd name="connsiteY0" fmla="*/ 0 h 1904682"/>
              <a:gd name="connsiteX1" fmla="*/ 1783426 w 1783426"/>
              <a:gd name="connsiteY1" fmla="*/ 1537335 h 1904682"/>
              <a:gd name="connsiteX2" fmla="*/ 257446 w 1783426"/>
              <a:gd name="connsiteY2" fmla="*/ 1904682 h 1904682"/>
              <a:gd name="connsiteX3" fmla="*/ 0 w 1783426"/>
              <a:gd name="connsiteY3" fmla="*/ 0 h 1904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3426" h="1904682">
                <a:moveTo>
                  <a:pt x="0" y="0"/>
                </a:moveTo>
                <a:lnTo>
                  <a:pt x="1783426" y="1537335"/>
                </a:lnTo>
                <a:lnTo>
                  <a:pt x="257446" y="190468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alpha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fr-FR" sz="1600">
              <a:solidFill>
                <a:schemeClr val="tx1"/>
              </a:solidFill>
            </a:endParaRPr>
          </a:p>
        </p:txBody>
      </p:sp>
      <p:sp>
        <p:nvSpPr>
          <p:cNvPr id="129" name="Ellipse 128">
            <a:extLst>
              <a:ext uri="{FF2B5EF4-FFF2-40B4-BE49-F238E27FC236}">
                <a16:creationId xmlns:a16="http://schemas.microsoft.com/office/drawing/2014/main" id="{1BCE9C08-73E6-487D-A3DD-1E54D90ED5BE}"/>
              </a:ext>
            </a:extLst>
          </p:cNvPr>
          <p:cNvSpPr>
            <a:spLocks noChangeAspect="1"/>
          </p:cNvSpPr>
          <p:nvPr/>
        </p:nvSpPr>
        <p:spPr>
          <a:xfrm>
            <a:off x="2147706" y="1025239"/>
            <a:ext cx="936578" cy="943524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9904" tIns="73269" rIns="109904" bIns="732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47664" eaLnBrk="0" hangingPunct="0"/>
            <a:r>
              <a:rPr lang="fr-FR" sz="900" b="1" dirty="0">
                <a:solidFill>
                  <a:schemeClr val="accent5"/>
                </a:solidFill>
                <a:ea typeface="+mj-ea"/>
                <a:cs typeface="Arial" panose="020B0604020202020204" pitchFamily="34" charset="0"/>
              </a:rPr>
              <a:t>Product Owner (PO)</a:t>
            </a:r>
          </a:p>
        </p:txBody>
      </p:sp>
      <p:sp>
        <p:nvSpPr>
          <p:cNvPr id="65" name="Title 2">
            <a:extLst>
              <a:ext uri="{FF2B5EF4-FFF2-40B4-BE49-F238E27FC236}">
                <a16:creationId xmlns:a16="http://schemas.microsoft.com/office/drawing/2014/main" id="{48E650D6-1CB2-4AEF-BAED-59AC6ED5B78D}"/>
              </a:ext>
            </a:extLst>
          </p:cNvPr>
          <p:cNvSpPr txBox="1">
            <a:spLocks/>
          </p:cNvSpPr>
          <p:nvPr/>
        </p:nvSpPr>
        <p:spPr bwMode="auto">
          <a:xfrm>
            <a:off x="172881" y="188912"/>
            <a:ext cx="5119199" cy="434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2"/>
                </a:solidFill>
                <a:latin typeface="+mj-lt"/>
                <a:ea typeface="MS PGothic" panose="020B0600070205080204" pitchFamily="34" charset="-128"/>
                <a:cs typeface="+mj-cs"/>
              </a:defRPr>
            </a:lvl1pPr>
            <a:lvl2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2pPr>
            <a:lvl3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3pPr>
            <a:lvl4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4pPr>
            <a:lvl5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5pPr>
            <a:lvl6pPr marL="4572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6pPr>
            <a:lvl7pPr marL="9144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7pPr>
            <a:lvl8pPr marL="13716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8pPr>
            <a:lvl9pPr marL="18288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fr-FR" sz="1000" dirty="0">
                <a:solidFill>
                  <a:schemeClr val="tx1"/>
                </a:solidFill>
              </a:rPr>
              <a:t>PRINCIPAUX RÔLES DES SQUADS ET DES TRIBUS</a:t>
            </a:r>
          </a:p>
          <a:p>
            <a:pPr>
              <a:lnSpc>
                <a:spcPct val="100000"/>
              </a:lnSpc>
            </a:pPr>
            <a:r>
              <a:rPr lang="fr-FR" sz="1400" dirty="0">
                <a:solidFill>
                  <a:srgbClr val="94007B"/>
                </a:solidFill>
              </a:rPr>
              <a:t>Product Owner (PO)</a:t>
            </a:r>
          </a:p>
          <a:p>
            <a:pPr>
              <a:lnSpc>
                <a:spcPct val="100000"/>
              </a:lnSpc>
            </a:pPr>
            <a:endParaRPr lang="fr-FR" sz="1400" dirty="0">
              <a:solidFill>
                <a:srgbClr val="94007B"/>
              </a:solidFill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altLang="fr-FR" dirty="0"/>
              <a:t>DPOS_SNUM_RôlesSquadAgile_V3</a:t>
            </a:r>
          </a:p>
        </p:txBody>
      </p:sp>
    </p:spTree>
    <p:extLst>
      <p:ext uri="{BB962C8B-B14F-4D97-AF65-F5344CB8AC3E}">
        <p14:creationId xmlns:p14="http://schemas.microsoft.com/office/powerpoint/2010/main" val="1202618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FA904D7-E33C-472B-92F7-DDC4A85932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791"/>
            <a:r>
              <a:rPr lang="fr-FR" altLang="fr-FR">
                <a:solidFill>
                  <a:srgbClr val="0C0C0C"/>
                </a:solidFill>
                <a:latin typeface="Raleway"/>
                <a:ea typeface="MS PGothic" panose="020B0600070205080204" pitchFamily="34" charset="-128"/>
              </a:rPr>
              <a:t>p.</a:t>
            </a:r>
            <a:fld id="{3164A48C-5A55-4ACD-8BDA-408285186C6C}" type="slidenum">
              <a:rPr lang="fr-FR" altLang="fr-FR">
                <a:solidFill>
                  <a:srgbClr val="0C0C0C"/>
                </a:solidFill>
                <a:latin typeface="Raleway"/>
                <a:ea typeface="MS PGothic" panose="020B0600070205080204" pitchFamily="34" charset="-128"/>
              </a:rPr>
              <a:pPr defTabSz="912791"/>
              <a:t>4</a:t>
            </a:fld>
            <a:endParaRPr lang="fr-FR" altLang="fr-FR">
              <a:solidFill>
                <a:srgbClr val="0C0C0C"/>
              </a:solidFill>
              <a:latin typeface="Raleway"/>
              <a:ea typeface="MS PGothic" panose="020B0600070205080204" pitchFamily="34" charset="-128"/>
            </a:endParaRPr>
          </a:p>
        </p:txBody>
      </p:sp>
      <p:sp>
        <p:nvSpPr>
          <p:cNvPr id="55" name="TextBox 116">
            <a:extLst>
              <a:ext uri="{FF2B5EF4-FFF2-40B4-BE49-F238E27FC236}">
                <a16:creationId xmlns:a16="http://schemas.microsoft.com/office/drawing/2014/main" id="{DA597F7F-E2E2-43B5-B3FD-1675153C436F}"/>
              </a:ext>
            </a:extLst>
          </p:cNvPr>
          <p:cNvSpPr txBox="1"/>
          <p:nvPr/>
        </p:nvSpPr>
        <p:spPr>
          <a:xfrm>
            <a:off x="2825898" y="4260414"/>
            <a:ext cx="1314054" cy="1692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0" lvl="0" indent="0" defTabSz="685122" eaLnBrk="1" latinLnBrk="0" hangingPunct="1">
              <a:buClr>
                <a:schemeClr val="tx2"/>
              </a:buClr>
              <a:buSzPct val="100000"/>
              <a:defRPr lang="x-none" sz="1071" baseline="0">
                <a:latin typeface="+mn-lt"/>
              </a:defRPr>
            </a:lvl1pPr>
            <a:lvl2pPr marL="148200" lvl="1" indent="-146986" defTabSz="685122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071" baseline="0">
                <a:latin typeface="+mn-lt"/>
              </a:defRPr>
            </a:lvl2pPr>
            <a:lvl3pPr marL="349849" lvl="2" indent="-200435" defTabSz="685122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071" baseline="0">
                <a:latin typeface="+mn-lt"/>
              </a:defRPr>
            </a:lvl3pPr>
            <a:lvl4pPr marL="470111" lvl="3" indent="-119046" defTabSz="685122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071" baseline="0">
                <a:latin typeface="+mn-lt"/>
              </a:defRPr>
            </a:lvl4pPr>
            <a:lvl5pPr marL="573753" lvl="4" indent="-99610" defTabSz="685122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071" baseline="0">
                <a:latin typeface="+mn-lt"/>
              </a:defRPr>
            </a:lvl5pPr>
            <a:lvl6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224" baseline="0">
                <a:latin typeface="+mn-lt"/>
              </a:defRPr>
            </a:lvl6pPr>
            <a:lvl7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224" baseline="0">
                <a:latin typeface="+mn-lt"/>
              </a:defRPr>
            </a:lvl7pPr>
            <a:lvl8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224" baseline="0">
                <a:latin typeface="+mn-lt"/>
              </a:defRPr>
            </a:lvl8pPr>
            <a:lvl9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224" baseline="0">
                <a:latin typeface="+mn-lt"/>
              </a:defRPr>
            </a:lvl9pPr>
          </a:lstStyle>
          <a:p>
            <a:pPr marL="148196" lvl="1" indent="-146982" defTabSz="685105">
              <a:buClr>
                <a:srgbClr val="213A8F"/>
              </a:buClr>
            </a:pPr>
            <a:endParaRPr lang="fr-FR" sz="1100">
              <a:solidFill>
                <a:srgbClr val="E6E5E4"/>
              </a:solidFill>
              <a:latin typeface="Raleway"/>
            </a:endParaRP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D1939550-740C-4AE0-AECC-65A7F14C09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2814996"/>
              </p:ext>
            </p:extLst>
          </p:nvPr>
        </p:nvGraphicFramePr>
        <p:xfrm>
          <a:off x="3190279" y="1169200"/>
          <a:ext cx="5832639" cy="2883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9497">
                  <a:extLst>
                    <a:ext uri="{9D8B030D-6E8A-4147-A177-3AD203B41FA5}">
                      <a16:colId xmlns:a16="http://schemas.microsoft.com/office/drawing/2014/main" val="386173012"/>
                    </a:ext>
                  </a:extLst>
                </a:gridCol>
                <a:gridCol w="4813142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40058">
                <a:tc gridSpan="2">
                  <a:txBody>
                    <a:bodyPr/>
                    <a:lstStyle/>
                    <a:p>
                      <a:pPr marL="1235" marR="0" lvl="1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dirty="0"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cs typeface="Arial" panose="020B0604020202020204" pitchFamily="34" charset="0"/>
                        </a:rPr>
                        <a:t>Missions et activités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169915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fr-FR" sz="7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C0C0C">
                            <a:lumMod val="50000"/>
                            <a:lumOff val="50000"/>
                          </a:srgbClr>
                        </a:solidFill>
                        <a:effectLst/>
                        <a:uLnTx/>
                        <a:uFillTx/>
                        <a:latin typeface="Raleway" panose="020B0503030101060003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767437">
                <a:tc>
                  <a:txBody>
                    <a:bodyPr/>
                    <a:lstStyle/>
                    <a:p>
                      <a:pPr marL="1235" lvl="1" indent="0" defTabSz="887107">
                        <a:spcBef>
                          <a:spcPct val="20000"/>
                        </a:spcBef>
                        <a:buClr>
                          <a:srgbClr val="0C0C0C"/>
                        </a:buClr>
                        <a:buNone/>
                        <a:defRPr/>
                      </a:pPr>
                      <a:r>
                        <a:rPr lang="fr-FR" sz="900" err="1"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latin typeface="+mn-lt"/>
                          <a:sym typeface="Arial"/>
                        </a:rPr>
                        <a:t>Etre</a:t>
                      </a:r>
                      <a:r>
                        <a:rPr lang="fr-FR" sz="900"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latin typeface="+mn-lt"/>
                          <a:sym typeface="Arial"/>
                        </a:rPr>
                        <a:t> garant de l’agilité de la </a:t>
                      </a:r>
                      <a:r>
                        <a:rPr lang="fr-FR" sz="900" err="1"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latin typeface="+mn-lt"/>
                          <a:sym typeface="Arial"/>
                        </a:rPr>
                        <a:t>squad</a:t>
                      </a:r>
                      <a:endParaRPr lang="fr-FR" sz="900">
                        <a:solidFill>
                          <a:srgbClr val="0C0C0C">
                            <a:lumMod val="50000"/>
                            <a:lumOff val="50000"/>
                          </a:srgbClr>
                        </a:solidFill>
                        <a:latin typeface="+mn-lt"/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69915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Organise et s’assure du bon déroulé des cérémonies de la squad : p</a:t>
                      </a:r>
                      <a:r>
                        <a:rPr kumimoji="0" lang="fr-FR" sz="7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lanification</a:t>
                      </a:r>
                      <a:r>
                        <a:rPr kumimoji="0" lang="fr-FR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du sprint, </a:t>
                      </a:r>
                      <a:r>
                        <a:rPr kumimoji="0" lang="fr-FR" sz="7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daily</a:t>
                      </a:r>
                      <a:r>
                        <a:rPr kumimoji="0" lang="fr-FR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stand-up, sprint </a:t>
                      </a:r>
                      <a:r>
                        <a:rPr kumimoji="0" lang="fr-FR" sz="7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review</a:t>
                      </a:r>
                      <a:r>
                        <a:rPr kumimoji="0" lang="fr-FR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, rétrospective </a:t>
                      </a:r>
                      <a:endParaRPr kumimoji="0" lang="fr-FR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C0C0C">
                            <a:lumMod val="50000"/>
                            <a:lumOff val="50000"/>
                          </a:srgbClr>
                        </a:solidFill>
                        <a:effectLst/>
                        <a:uLnTx/>
                        <a:uFillTx/>
                        <a:latin typeface="Raleway" panose="020B0503030101060003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  <a:p>
                      <a:pPr marL="169915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Définit et promeut les pratiques agiles propres à la squad en lien avec le Coach Agile</a:t>
                      </a:r>
                    </a:p>
                    <a:p>
                      <a:pPr marL="169915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Accompagne les membres de la squad sur ces pratiques et veille à la montée en autonomie des membres de la squad</a:t>
                      </a:r>
                    </a:p>
                    <a:p>
                      <a:pPr marL="169915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Garantit la productivité de la squad 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  <a:tr h="1350328">
                <a:tc>
                  <a:txBody>
                    <a:bodyPr/>
                    <a:lstStyle/>
                    <a:p>
                      <a:pPr marL="1235" lvl="1" indent="0" defTabSz="887107">
                        <a:spcBef>
                          <a:spcPct val="20000"/>
                        </a:spcBef>
                        <a:buClr>
                          <a:srgbClr val="0C0C0C"/>
                        </a:buClr>
                        <a:buNone/>
                        <a:defRPr/>
                      </a:pPr>
                      <a:r>
                        <a:rPr lang="fr-FR" sz="900"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latin typeface="+mn-lt"/>
                          <a:sym typeface="Arial"/>
                        </a:rPr>
                        <a:t>Permet l’optimisation du travail de la </a:t>
                      </a:r>
                      <a:r>
                        <a:rPr lang="fr-FR" sz="900" err="1"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latin typeface="+mn-lt"/>
                          <a:sym typeface="Arial"/>
                        </a:rPr>
                        <a:t>squad</a:t>
                      </a:r>
                      <a:endParaRPr lang="fr-FR" sz="900">
                        <a:solidFill>
                          <a:srgbClr val="0C0C0C">
                            <a:lumMod val="50000"/>
                            <a:lumOff val="50000"/>
                          </a:srgbClr>
                        </a:solidFill>
                        <a:latin typeface="+mn-lt"/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En cas de surcharge d’un membre de la squad, réunit la squad pour répartir les US ou </a:t>
                      </a:r>
                      <a:r>
                        <a:rPr kumimoji="0" lang="fr-FR" sz="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Enablers</a:t>
                      </a: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Stories avec d’autres membres</a:t>
                      </a:r>
                    </a:p>
                    <a:p>
                      <a:pPr marL="171450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Assure l’interface avec les différentes parties prenantes externes à la squad pour assurer le bon cadencement des travaux, le respect des engagements de delivery et le maintien de la capacité à faire de la squad. </a:t>
                      </a:r>
                    </a:p>
                    <a:p>
                      <a:pPr marL="171450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Assiste le PO pour s’assurer du respect de bonnes pratiques agiles lors de la construction du backlog</a:t>
                      </a:r>
                    </a:p>
                    <a:p>
                      <a:pPr marL="171450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Porte les actions issues de la démarche d’amélioration continue</a:t>
                      </a:r>
                    </a:p>
                    <a:p>
                      <a:pPr marL="171450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Partage les alertes remontées en cérémonies et suit la mise en place les plans d’action associés</a:t>
                      </a:r>
                    </a:p>
                    <a:p>
                      <a:pPr marL="171450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S’assure du bon cadencement des travaux de la SQI en lien avec les activités de la squad et du respect des plannings et objectifs fixés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427327"/>
                  </a:ext>
                </a:extLst>
              </a:tr>
              <a:tr h="510124">
                <a:tc>
                  <a:txBody>
                    <a:bodyPr/>
                    <a:lstStyle/>
                    <a:p>
                      <a:pPr marL="1235" lvl="1" indent="0" defTabSz="887107">
                        <a:spcBef>
                          <a:spcPct val="20000"/>
                        </a:spcBef>
                        <a:buClr>
                          <a:srgbClr val="0C0C0C"/>
                        </a:buClr>
                        <a:buNone/>
                        <a:defRPr/>
                      </a:pPr>
                      <a:r>
                        <a:rPr lang="fr-FR" sz="900" err="1"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latin typeface="+mn-lt"/>
                          <a:sym typeface="Arial"/>
                        </a:rPr>
                        <a:t>Reporting</a:t>
                      </a:r>
                      <a:endParaRPr lang="fr-FR" sz="900">
                        <a:solidFill>
                          <a:srgbClr val="0C0C0C">
                            <a:lumMod val="50000"/>
                            <a:lumOff val="50000"/>
                          </a:srgbClr>
                        </a:solidFill>
                        <a:latin typeface="+mn-lt"/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Calcule et suit les indicateurs de la squad : vélocité et indicateurs d’avancement</a:t>
                      </a:r>
                    </a:p>
                    <a:p>
                      <a:pPr marL="171450" lvl="0" indent="-171450" algn="l" defTabSz="914296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fr-FR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Coordonne et s’assure de la réalisation des tâches du backlog de la squad (US et </a:t>
                      </a:r>
                      <a:r>
                        <a:rPr kumimoji="0" lang="fr-FR" sz="7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Enablers</a:t>
                      </a:r>
                      <a:r>
                        <a:rPr kumimoji="0" lang="fr-FR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Stories)</a:t>
                      </a:r>
                    </a:p>
                    <a:p>
                      <a:pPr marL="171450" lvl="0" indent="-171450" algn="l" defTabSz="914296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fr-FR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Communique au PO et Chef de projet du périmètre sur l’avancée et les difficultés rencontrées par la squad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4484446"/>
                  </a:ext>
                </a:extLst>
              </a:tr>
            </a:tbl>
          </a:graphicData>
        </a:graphic>
      </p:graphicFrame>
      <p:graphicFrame>
        <p:nvGraphicFramePr>
          <p:cNvPr id="78" name="Tableau 77">
            <a:extLst>
              <a:ext uri="{FF2B5EF4-FFF2-40B4-BE49-F238E27FC236}">
                <a16:creationId xmlns:a16="http://schemas.microsoft.com/office/drawing/2014/main" id="{A4A798D5-7428-46E1-A30B-84FC417BDD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5560560"/>
              </p:ext>
            </p:extLst>
          </p:nvPr>
        </p:nvGraphicFramePr>
        <p:xfrm>
          <a:off x="3214430" y="222623"/>
          <a:ext cx="28876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7619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1000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Description 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Il anime la démarche SCRUM de la </a:t>
                      </a:r>
                      <a:r>
                        <a:rPr lang="fr-FR" sz="7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squad</a:t>
                      </a: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 et il est garant de la démarche Agile </a:t>
                      </a:r>
                    </a:p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Il coordonne et s’assure de  la réalisation des tâches du backlog de la squad (US et </a:t>
                      </a:r>
                      <a:r>
                        <a:rPr lang="fr-FR" sz="7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Enablers</a:t>
                      </a: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 Stories)</a:t>
                      </a:r>
                    </a:p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Il est en forte proximité et a de nombreuses interactions avec le PO de la squad et le(s) Chef(s) de projets de son périmètre </a:t>
                      </a:r>
                    </a:p>
                  </a:txBody>
                  <a:tcPr marR="36000"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</a:tbl>
          </a:graphicData>
        </a:graphic>
      </p:graphicFrame>
      <p:graphicFrame>
        <p:nvGraphicFramePr>
          <p:cNvPr id="114" name="Tableau 113">
            <a:extLst>
              <a:ext uri="{FF2B5EF4-FFF2-40B4-BE49-F238E27FC236}">
                <a16:creationId xmlns:a16="http://schemas.microsoft.com/office/drawing/2014/main" id="{BDFC6B0C-A8E7-42B3-909A-C61AB09FF8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360179"/>
              </p:ext>
            </p:extLst>
          </p:nvPr>
        </p:nvGraphicFramePr>
        <p:xfrm>
          <a:off x="6237249" y="230571"/>
          <a:ext cx="2799239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9239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24428">
                <a:tc>
                  <a:txBody>
                    <a:bodyPr/>
                    <a:lstStyle/>
                    <a:p>
                      <a:r>
                        <a:rPr lang="fr-FR" sz="1000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Périmètre de responsabilités 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427153">
                <a:tc>
                  <a:txBody>
                    <a:bodyPr/>
                    <a:lstStyle/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Il est garant de la bonne description et répartition des tâches du </a:t>
                      </a:r>
                      <a:r>
                        <a:rPr lang="fr-FR" sz="7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backlog</a:t>
                      </a: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 entre les développeurs </a:t>
                      </a:r>
                    </a:p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Il anime la </a:t>
                      </a:r>
                      <a:r>
                        <a:rPr lang="fr-FR" sz="7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squad</a:t>
                      </a: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 au quotidien</a:t>
                      </a:r>
                    </a:p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endParaRPr lang="fr-FR" sz="7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</a:tbl>
          </a:graphicData>
        </a:graphic>
      </p:graphicFrame>
      <p:sp>
        <p:nvSpPr>
          <p:cNvPr id="72" name="Rectangle 71">
            <a:extLst>
              <a:ext uri="{FF2B5EF4-FFF2-40B4-BE49-F238E27FC236}">
                <a16:creationId xmlns:a16="http://schemas.microsoft.com/office/drawing/2014/main" id="{5157DAC8-02B9-4566-A512-AE095E5EE288}"/>
              </a:ext>
            </a:extLst>
          </p:cNvPr>
          <p:cNvSpPr/>
          <p:nvPr/>
        </p:nvSpPr>
        <p:spPr>
          <a:xfrm>
            <a:off x="8028385" y="87798"/>
            <a:ext cx="1125093" cy="18140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791"/>
            <a:r>
              <a:rPr lang="fr-FR" sz="1000" b="1">
                <a:solidFill>
                  <a:prstClr val="white"/>
                </a:solidFill>
                <a:latin typeface="Raleway"/>
              </a:rPr>
              <a:t>Squad</a:t>
            </a:r>
          </a:p>
        </p:txBody>
      </p:sp>
      <p:graphicFrame>
        <p:nvGraphicFramePr>
          <p:cNvPr id="115" name="Tableau 114">
            <a:extLst>
              <a:ext uri="{FF2B5EF4-FFF2-40B4-BE49-F238E27FC236}">
                <a16:creationId xmlns:a16="http://schemas.microsoft.com/office/drawing/2014/main" id="{D37FF30F-D36C-43C6-99E7-5BBB40BB18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4379218"/>
              </p:ext>
            </p:extLst>
          </p:nvPr>
        </p:nvGraphicFramePr>
        <p:xfrm>
          <a:off x="275045" y="3985109"/>
          <a:ext cx="4403253" cy="65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03253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1000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Ce qu’on attend de lui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Préparer et animer les cérémonies </a:t>
                      </a:r>
                    </a:p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Faciliter le travail de la squad au quotidien et se rendre disponible à tout moment pour échanger</a:t>
                      </a:r>
                    </a:p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Remonter et traiter les points de blocage de la squad </a:t>
                      </a:r>
                      <a:r>
                        <a:rPr lang="fr-FR" sz="7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avec le train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</a:tbl>
          </a:graphicData>
        </a:graphic>
      </p:graphicFrame>
      <p:graphicFrame>
        <p:nvGraphicFramePr>
          <p:cNvPr id="131" name="Tableau 130">
            <a:extLst>
              <a:ext uri="{FF2B5EF4-FFF2-40B4-BE49-F238E27FC236}">
                <a16:creationId xmlns:a16="http://schemas.microsoft.com/office/drawing/2014/main" id="{70AEA4FA-1A87-4423-BD84-FDF4F6E8E7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949619"/>
              </p:ext>
            </p:extLst>
          </p:nvPr>
        </p:nvGraphicFramePr>
        <p:xfrm>
          <a:off x="4750225" y="3985109"/>
          <a:ext cx="4214389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389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1000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Ce qu’on n’attend pas de lui 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Donner des instructions à la squad et avoir une posture de « chef »</a:t>
                      </a:r>
                    </a:p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Essayer de la diriger</a:t>
                      </a:r>
                    </a:p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Eviter de prendre des décisions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</a:tbl>
          </a:graphicData>
        </a:graphic>
      </p:graphicFrame>
      <p:sp>
        <p:nvSpPr>
          <p:cNvPr id="79" name="RoundedRectangle 4">
            <a:extLst>
              <a:ext uri="{FF2B5EF4-FFF2-40B4-BE49-F238E27FC236}">
                <a16:creationId xmlns:a16="http://schemas.microsoft.com/office/drawing/2014/main" id="{B684D7D8-C149-4E39-914C-2CC5153218D1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315772" y="602881"/>
            <a:ext cx="2816069" cy="331789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square" lIns="77539" tIns="77539" rIns="77539" bIns="77539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lvl="0" indent="0" defTabSz="913526" eaLnBrk="1" hangingPunct="1">
              <a:buClr>
                <a:schemeClr val="tx2"/>
              </a:buClr>
              <a:defRPr sz="1200" b="1" baseline="0">
                <a:solidFill>
                  <a:schemeClr val="bg1">
                    <a:lumMod val="50000"/>
                  </a:schemeClr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  <a:lvl2pPr marL="197607" lvl="1" indent="-195987" defTabSz="913526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2pPr>
            <a:lvl3pPr marL="466481" lvl="2" indent="-267255" defTabSz="913526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3pPr>
            <a:lvl4pPr marL="626835" lvl="3" indent="-158733" defTabSz="913526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4pPr>
            <a:lvl5pPr marL="765029" lvl="4" indent="-132818" defTabSz="913526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algn="ctr" defTabSz="913503">
              <a:buClr>
                <a:srgbClr val="213A8F"/>
              </a:buClr>
            </a:pPr>
            <a:endParaRPr lang="fr-FR" sz="1000">
              <a:solidFill>
                <a:prstClr val="white">
                  <a:lumMod val="65000"/>
                </a:prstClr>
              </a:solidFill>
              <a:latin typeface="Raleway"/>
            </a:endParaRPr>
          </a:p>
        </p:txBody>
      </p:sp>
      <p:sp>
        <p:nvSpPr>
          <p:cNvPr id="71" name="Title 2">
            <a:extLst>
              <a:ext uri="{FF2B5EF4-FFF2-40B4-BE49-F238E27FC236}">
                <a16:creationId xmlns:a16="http://schemas.microsoft.com/office/drawing/2014/main" id="{886226BE-20AF-4576-867A-F8182B0CE67B}"/>
              </a:ext>
            </a:extLst>
          </p:cNvPr>
          <p:cNvSpPr txBox="1">
            <a:spLocks/>
          </p:cNvSpPr>
          <p:nvPr/>
        </p:nvSpPr>
        <p:spPr bwMode="auto">
          <a:xfrm>
            <a:off x="172881" y="188912"/>
            <a:ext cx="5119199" cy="69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2"/>
                </a:solidFill>
                <a:latin typeface="+mj-lt"/>
                <a:ea typeface="MS PGothic" panose="020B0600070205080204" pitchFamily="34" charset="-128"/>
                <a:cs typeface="+mj-cs"/>
              </a:defRPr>
            </a:lvl1pPr>
            <a:lvl2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2pPr>
            <a:lvl3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3pPr>
            <a:lvl4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4pPr>
            <a:lvl5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5pPr>
            <a:lvl6pPr marL="4572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6pPr>
            <a:lvl7pPr marL="9144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7pPr>
            <a:lvl8pPr marL="13716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8pPr>
            <a:lvl9pPr marL="18288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fr-FR" sz="1000" dirty="0">
                <a:solidFill>
                  <a:schemeClr val="tx1"/>
                </a:solidFill>
              </a:rPr>
              <a:t>PRINCIPAUX RÔLES DES SQUADS ET DES TRIBUS</a:t>
            </a:r>
          </a:p>
          <a:p>
            <a:pPr>
              <a:lnSpc>
                <a:spcPct val="100000"/>
              </a:lnSpc>
            </a:pPr>
            <a:r>
              <a:rPr lang="fr-FR" sz="1400" dirty="0">
                <a:solidFill>
                  <a:srgbClr val="94007B"/>
                </a:solidFill>
              </a:rPr>
              <a:t>Scrum Master (SM)</a:t>
            </a:r>
          </a:p>
          <a:p>
            <a:pPr>
              <a:lnSpc>
                <a:spcPct val="100000"/>
              </a:lnSpc>
            </a:pPr>
            <a:endParaRPr lang="fr-FR" sz="1400" dirty="0">
              <a:solidFill>
                <a:srgbClr val="94007B"/>
              </a:solidFill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altLang="fr-FR" dirty="0"/>
              <a:t>DPOS_SNUM_RôlesSquadAgile_V3</a:t>
            </a:r>
          </a:p>
        </p:txBody>
      </p:sp>
      <p:sp>
        <p:nvSpPr>
          <p:cNvPr id="66" name="Rounded Rectangle 1296">
            <a:extLst>
              <a:ext uri="{FF2B5EF4-FFF2-40B4-BE49-F238E27FC236}">
                <a16:creationId xmlns:a16="http://schemas.microsoft.com/office/drawing/2014/main" id="{A1DA7DF2-4D37-4E1D-B4CF-9E6AB67B5725}"/>
              </a:ext>
            </a:extLst>
          </p:cNvPr>
          <p:cNvSpPr/>
          <p:nvPr/>
        </p:nvSpPr>
        <p:spPr>
          <a:xfrm>
            <a:off x="604661" y="1281223"/>
            <a:ext cx="1138345" cy="2581072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63" tIns="24926" rIns="12463" bIns="24926" rtlCol="0" anchor="t"/>
          <a:lstStyle/>
          <a:p>
            <a:pPr algn="ctr" defTabSz="304591" eaLnBrk="0" hangingPunct="0">
              <a:defRPr/>
            </a:pPr>
            <a:r>
              <a:rPr lang="fr-FR" sz="693" b="1" dirty="0">
                <a:solidFill>
                  <a:srgbClr val="FFFFFF"/>
                </a:solidFill>
                <a:latin typeface="Raleway"/>
                <a:ea typeface="Arial Unicode MS"/>
              </a:rPr>
              <a:t>   Equipe Produit</a:t>
            </a:r>
          </a:p>
        </p:txBody>
      </p:sp>
      <p:sp>
        <p:nvSpPr>
          <p:cNvPr id="69" name="Rounded Rectangle 1298">
            <a:extLst>
              <a:ext uri="{FF2B5EF4-FFF2-40B4-BE49-F238E27FC236}">
                <a16:creationId xmlns:a16="http://schemas.microsoft.com/office/drawing/2014/main" id="{A18E0458-A9B2-408F-887C-0C8394F45E15}"/>
              </a:ext>
            </a:extLst>
          </p:cNvPr>
          <p:cNvSpPr/>
          <p:nvPr/>
        </p:nvSpPr>
        <p:spPr>
          <a:xfrm>
            <a:off x="1086054" y="2138706"/>
            <a:ext cx="240985" cy="144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04591" eaLnBrk="0" hangingPunct="0">
              <a:defRPr/>
            </a:pPr>
            <a:endParaRPr lang="fr-FR" sz="693">
              <a:solidFill>
                <a:srgbClr val="FFFFFF"/>
              </a:solidFill>
              <a:latin typeface="Raleway"/>
              <a:ea typeface="Arial Unicode MS"/>
            </a:endParaRPr>
          </a:p>
        </p:txBody>
      </p:sp>
      <p:grpSp>
        <p:nvGrpSpPr>
          <p:cNvPr id="70" name="Groupe 69">
            <a:extLst>
              <a:ext uri="{FF2B5EF4-FFF2-40B4-BE49-F238E27FC236}">
                <a16:creationId xmlns:a16="http://schemas.microsoft.com/office/drawing/2014/main" id="{A4D87B00-0413-44FA-8C5E-ED0F2D6B6464}"/>
              </a:ext>
            </a:extLst>
          </p:cNvPr>
          <p:cNvGrpSpPr/>
          <p:nvPr/>
        </p:nvGrpSpPr>
        <p:grpSpPr>
          <a:xfrm>
            <a:off x="1152579" y="1624674"/>
            <a:ext cx="609238" cy="356978"/>
            <a:chOff x="3570975" y="2582461"/>
            <a:chExt cx="732692" cy="429316"/>
          </a:xfrm>
        </p:grpSpPr>
        <p:sp>
          <p:nvSpPr>
            <p:cNvPr id="73" name="TextBox 1828">
              <a:extLst>
                <a:ext uri="{FF2B5EF4-FFF2-40B4-BE49-F238E27FC236}">
                  <a16:creationId xmlns:a16="http://schemas.microsoft.com/office/drawing/2014/main" id="{2C624C22-786C-4218-952B-3E5EB1B6E123}"/>
                </a:ext>
              </a:extLst>
            </p:cNvPr>
            <p:cNvSpPr txBox="1">
              <a:spLocks/>
            </p:cNvSpPr>
            <p:nvPr/>
          </p:nvSpPr>
          <p:spPr>
            <a:xfrm>
              <a:off x="3570975" y="2755335"/>
              <a:ext cx="732692" cy="256442"/>
            </a:xfrm>
            <a:prstGeom prst="rect">
              <a:avLst/>
            </a:prstGeom>
          </p:spPr>
          <p:txBody>
            <a:bodyPr vert="horz" lIns="74777" tIns="74777" rIns="74777" bIns="74777" rtlCol="0" anchor="ctr">
              <a:noAutofit/>
            </a:bodyPr>
            <a:lstStyle>
              <a:lvl1pPr marL="0" indent="0" algn="just" defTabSz="914400" rtl="0" eaLnBrk="1" latinLnBrk="0" hangingPunct="1">
                <a:lnSpc>
                  <a:spcPct val="100000"/>
                </a:lnSpc>
                <a:spcBef>
                  <a:spcPts val="1800"/>
                </a:spcBef>
                <a:buFont typeface="Arial" panose="020B0604020202020204" pitchFamily="34" charset="0"/>
                <a:buNone/>
                <a:tabLst/>
                <a:defRPr sz="160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358775" indent="-358775" algn="just" defTabSz="914400" rtl="0" eaLnBrk="1" latinLnBrk="0" hangingPunct="1">
                <a:lnSpc>
                  <a:spcPct val="100000"/>
                </a:lnSpc>
                <a:spcBef>
                  <a:spcPts val="1400"/>
                </a:spcBef>
                <a:buClr>
                  <a:schemeClr val="bg2"/>
                </a:buClr>
                <a:buFont typeface="Tempus Sans ITC" panose="04020404030D07020202" pitchFamily="82" charset="0"/>
                <a:buChar char="/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Tx/>
                <a:buNone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48000" indent="-28800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bg2"/>
                </a:buClr>
                <a:buFont typeface="Tahoma" panose="020B0604030504040204" pitchFamily="34" charset="0"/>
                <a:buChar char="›"/>
                <a:defRPr sz="1200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baseline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22142">
                <a:spcBef>
                  <a:spcPts val="1225"/>
                </a:spcBef>
                <a:defRPr/>
              </a:pPr>
              <a:r>
                <a:rPr lang="fr-FR" sz="416" dirty="0">
                  <a:solidFill>
                    <a:srgbClr val="FFFFFF"/>
                  </a:solidFill>
                  <a:latin typeface="Raleway"/>
                  <a:ea typeface="Arial Unicode MS"/>
                </a:rPr>
                <a:t>Chef de </a:t>
              </a:r>
              <a:br>
                <a:rPr lang="fr-FR" sz="416" dirty="0">
                  <a:solidFill>
                    <a:srgbClr val="FFFFFF"/>
                  </a:solidFill>
                  <a:latin typeface="Raleway"/>
                  <a:ea typeface="Arial Unicode MS"/>
                </a:rPr>
              </a:br>
              <a:r>
                <a:rPr lang="fr-FR" sz="416" dirty="0">
                  <a:solidFill>
                    <a:srgbClr val="FFFFFF"/>
                  </a:solidFill>
                  <a:latin typeface="Raleway"/>
                  <a:ea typeface="Arial Unicode MS"/>
                </a:rPr>
                <a:t>Projet (MJ)</a:t>
              </a:r>
            </a:p>
          </p:txBody>
        </p:sp>
        <p:sp>
          <p:nvSpPr>
            <p:cNvPr id="76" name="Freeform 176">
              <a:extLst>
                <a:ext uri="{FF2B5EF4-FFF2-40B4-BE49-F238E27FC236}">
                  <a16:creationId xmlns:a16="http://schemas.microsoft.com/office/drawing/2014/main" id="{B28CDAFB-B7AE-4AD2-9308-CFA25A0C007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59778" y="2582461"/>
              <a:ext cx="155087" cy="203297"/>
            </a:xfrm>
            <a:custGeom>
              <a:avLst/>
              <a:gdLst>
                <a:gd name="T0" fmla="*/ 2186 w 3321"/>
                <a:gd name="T1" fmla="*/ 1793 h 4357"/>
                <a:gd name="T2" fmla="*/ 2634 w 3321"/>
                <a:gd name="T3" fmla="*/ 974 h 4357"/>
                <a:gd name="T4" fmla="*/ 1660 w 3321"/>
                <a:gd name="T5" fmla="*/ 0 h 4357"/>
                <a:gd name="T6" fmla="*/ 686 w 3321"/>
                <a:gd name="T7" fmla="*/ 974 h 4357"/>
                <a:gd name="T8" fmla="*/ 1135 w 3321"/>
                <a:gd name="T9" fmla="*/ 1793 h 4357"/>
                <a:gd name="T10" fmla="*/ 0 w 3321"/>
                <a:gd name="T11" fmla="*/ 3035 h 4357"/>
                <a:gd name="T12" fmla="*/ 0 w 3321"/>
                <a:gd name="T13" fmla="*/ 4046 h 4357"/>
                <a:gd name="T14" fmla="*/ 3 w 3321"/>
                <a:gd name="T15" fmla="*/ 4062 h 4357"/>
                <a:gd name="T16" fmla="*/ 72 w 3321"/>
                <a:gd name="T17" fmla="*/ 4084 h 4357"/>
                <a:gd name="T18" fmla="*/ 1768 w 3321"/>
                <a:gd name="T19" fmla="*/ 4357 h 4357"/>
                <a:gd name="T20" fmla="*/ 3249 w 3321"/>
                <a:gd name="T21" fmla="*/ 4079 h 4357"/>
                <a:gd name="T22" fmla="*/ 3314 w 3321"/>
                <a:gd name="T23" fmla="*/ 4046 h 4357"/>
                <a:gd name="T24" fmla="*/ 3321 w 3321"/>
                <a:gd name="T25" fmla="*/ 4046 h 4357"/>
                <a:gd name="T26" fmla="*/ 3321 w 3321"/>
                <a:gd name="T27" fmla="*/ 3035 h 4357"/>
                <a:gd name="T28" fmla="*/ 2186 w 3321"/>
                <a:gd name="T29" fmla="*/ 1793 h 4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1" h="4357">
                  <a:moveTo>
                    <a:pt x="2186" y="1793"/>
                  </a:moveTo>
                  <a:cubicBezTo>
                    <a:pt x="2455" y="1620"/>
                    <a:pt x="2634" y="1318"/>
                    <a:pt x="2634" y="974"/>
                  </a:cubicBezTo>
                  <a:cubicBezTo>
                    <a:pt x="2634" y="436"/>
                    <a:pt x="2198" y="0"/>
                    <a:pt x="1660" y="0"/>
                  </a:cubicBezTo>
                  <a:cubicBezTo>
                    <a:pt x="1122" y="0"/>
                    <a:pt x="686" y="436"/>
                    <a:pt x="686" y="974"/>
                  </a:cubicBezTo>
                  <a:cubicBezTo>
                    <a:pt x="686" y="1318"/>
                    <a:pt x="865" y="1620"/>
                    <a:pt x="1135" y="1793"/>
                  </a:cubicBezTo>
                  <a:cubicBezTo>
                    <a:pt x="500" y="1850"/>
                    <a:pt x="0" y="2385"/>
                    <a:pt x="0" y="3035"/>
                  </a:cubicBezTo>
                  <a:lnTo>
                    <a:pt x="0" y="4046"/>
                  </a:lnTo>
                  <a:lnTo>
                    <a:pt x="3" y="4062"/>
                  </a:lnTo>
                  <a:lnTo>
                    <a:pt x="72" y="4084"/>
                  </a:lnTo>
                  <a:cubicBezTo>
                    <a:pt x="728" y="4289"/>
                    <a:pt x="1299" y="4357"/>
                    <a:pt x="1768" y="4357"/>
                  </a:cubicBezTo>
                  <a:cubicBezTo>
                    <a:pt x="2684" y="4357"/>
                    <a:pt x="3216" y="4096"/>
                    <a:pt x="3249" y="4079"/>
                  </a:cubicBezTo>
                  <a:lnTo>
                    <a:pt x="3314" y="4046"/>
                  </a:lnTo>
                  <a:lnTo>
                    <a:pt x="3321" y="4046"/>
                  </a:lnTo>
                  <a:lnTo>
                    <a:pt x="3321" y="3035"/>
                  </a:lnTo>
                  <a:cubicBezTo>
                    <a:pt x="3321" y="2385"/>
                    <a:pt x="2821" y="1850"/>
                    <a:pt x="2186" y="179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3311" tIns="31656" rIns="63311" bIns="31656" numCol="1" anchor="t" anchorCtr="0" compatLnSpc="1">
              <a:prstTxWarp prst="textNoShape">
                <a:avLst/>
              </a:prstTxWarp>
            </a:bodyPr>
            <a:lstStyle/>
            <a:p>
              <a:pPr defTabSz="304591" eaLnBrk="0" hangingPunct="0">
                <a:defRPr/>
              </a:pPr>
              <a:endParaRPr lang="en-GB" sz="1662">
                <a:solidFill>
                  <a:srgbClr val="FFFFFF"/>
                </a:solidFill>
                <a:latin typeface="Raleway"/>
                <a:ea typeface="Arial Unicode MS" panose="020B0604020202020204" pitchFamily="34" charset="-128"/>
              </a:endParaRPr>
            </a:p>
          </p:txBody>
        </p:sp>
      </p:grpSp>
      <p:grpSp>
        <p:nvGrpSpPr>
          <p:cNvPr id="80" name="Groupe 79">
            <a:extLst>
              <a:ext uri="{FF2B5EF4-FFF2-40B4-BE49-F238E27FC236}">
                <a16:creationId xmlns:a16="http://schemas.microsoft.com/office/drawing/2014/main" id="{5E37C485-D814-43C9-8884-89C1E5803021}"/>
              </a:ext>
            </a:extLst>
          </p:cNvPr>
          <p:cNvGrpSpPr/>
          <p:nvPr/>
        </p:nvGrpSpPr>
        <p:grpSpPr>
          <a:xfrm>
            <a:off x="817770" y="1631817"/>
            <a:ext cx="532842" cy="366964"/>
            <a:chOff x="557273" y="1615869"/>
            <a:chExt cx="532842" cy="366964"/>
          </a:xfrm>
        </p:grpSpPr>
        <p:sp>
          <p:nvSpPr>
            <p:cNvPr id="81" name="Freeform 176">
              <a:extLst>
                <a:ext uri="{FF2B5EF4-FFF2-40B4-BE49-F238E27FC236}">
                  <a16:creationId xmlns:a16="http://schemas.microsoft.com/office/drawing/2014/main" id="{3DCEAD69-7FDF-4C3B-835B-C8FA923E477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59217" y="1615869"/>
              <a:ext cx="128956" cy="169043"/>
            </a:xfrm>
            <a:custGeom>
              <a:avLst/>
              <a:gdLst>
                <a:gd name="T0" fmla="*/ 2186 w 3321"/>
                <a:gd name="T1" fmla="*/ 1793 h 4357"/>
                <a:gd name="T2" fmla="*/ 2634 w 3321"/>
                <a:gd name="T3" fmla="*/ 974 h 4357"/>
                <a:gd name="T4" fmla="*/ 1660 w 3321"/>
                <a:gd name="T5" fmla="*/ 0 h 4357"/>
                <a:gd name="T6" fmla="*/ 686 w 3321"/>
                <a:gd name="T7" fmla="*/ 974 h 4357"/>
                <a:gd name="T8" fmla="*/ 1135 w 3321"/>
                <a:gd name="T9" fmla="*/ 1793 h 4357"/>
                <a:gd name="T10" fmla="*/ 0 w 3321"/>
                <a:gd name="T11" fmla="*/ 3035 h 4357"/>
                <a:gd name="T12" fmla="*/ 0 w 3321"/>
                <a:gd name="T13" fmla="*/ 4046 h 4357"/>
                <a:gd name="T14" fmla="*/ 3 w 3321"/>
                <a:gd name="T15" fmla="*/ 4062 h 4357"/>
                <a:gd name="T16" fmla="*/ 72 w 3321"/>
                <a:gd name="T17" fmla="*/ 4084 h 4357"/>
                <a:gd name="T18" fmla="*/ 1768 w 3321"/>
                <a:gd name="T19" fmla="*/ 4357 h 4357"/>
                <a:gd name="T20" fmla="*/ 3249 w 3321"/>
                <a:gd name="T21" fmla="*/ 4079 h 4357"/>
                <a:gd name="T22" fmla="*/ 3314 w 3321"/>
                <a:gd name="T23" fmla="*/ 4046 h 4357"/>
                <a:gd name="T24" fmla="*/ 3321 w 3321"/>
                <a:gd name="T25" fmla="*/ 4046 h 4357"/>
                <a:gd name="T26" fmla="*/ 3321 w 3321"/>
                <a:gd name="T27" fmla="*/ 3035 h 4357"/>
                <a:gd name="T28" fmla="*/ 2186 w 3321"/>
                <a:gd name="T29" fmla="*/ 1793 h 4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1" h="4357">
                  <a:moveTo>
                    <a:pt x="2186" y="1793"/>
                  </a:moveTo>
                  <a:cubicBezTo>
                    <a:pt x="2455" y="1620"/>
                    <a:pt x="2634" y="1318"/>
                    <a:pt x="2634" y="974"/>
                  </a:cubicBezTo>
                  <a:cubicBezTo>
                    <a:pt x="2634" y="436"/>
                    <a:pt x="2198" y="0"/>
                    <a:pt x="1660" y="0"/>
                  </a:cubicBezTo>
                  <a:cubicBezTo>
                    <a:pt x="1122" y="0"/>
                    <a:pt x="686" y="436"/>
                    <a:pt x="686" y="974"/>
                  </a:cubicBezTo>
                  <a:cubicBezTo>
                    <a:pt x="686" y="1318"/>
                    <a:pt x="865" y="1620"/>
                    <a:pt x="1135" y="1793"/>
                  </a:cubicBezTo>
                  <a:cubicBezTo>
                    <a:pt x="500" y="1850"/>
                    <a:pt x="0" y="2385"/>
                    <a:pt x="0" y="3035"/>
                  </a:cubicBezTo>
                  <a:lnTo>
                    <a:pt x="0" y="4046"/>
                  </a:lnTo>
                  <a:lnTo>
                    <a:pt x="3" y="4062"/>
                  </a:lnTo>
                  <a:lnTo>
                    <a:pt x="72" y="4084"/>
                  </a:lnTo>
                  <a:cubicBezTo>
                    <a:pt x="728" y="4289"/>
                    <a:pt x="1299" y="4357"/>
                    <a:pt x="1768" y="4357"/>
                  </a:cubicBezTo>
                  <a:cubicBezTo>
                    <a:pt x="2684" y="4357"/>
                    <a:pt x="3216" y="4096"/>
                    <a:pt x="3249" y="4079"/>
                  </a:cubicBezTo>
                  <a:lnTo>
                    <a:pt x="3314" y="4046"/>
                  </a:lnTo>
                  <a:lnTo>
                    <a:pt x="3321" y="4046"/>
                  </a:lnTo>
                  <a:lnTo>
                    <a:pt x="3321" y="3035"/>
                  </a:lnTo>
                  <a:cubicBezTo>
                    <a:pt x="3321" y="2385"/>
                    <a:pt x="2821" y="1850"/>
                    <a:pt x="2186" y="1793"/>
                  </a:cubicBezTo>
                  <a:close/>
                </a:path>
              </a:pathLst>
            </a:custGeom>
            <a:solidFill>
              <a:schemeClr val="bg1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3311" tIns="31656" rIns="63311" bIns="31656" numCol="1" anchor="t" anchorCtr="0" compatLnSpc="1">
              <a:prstTxWarp prst="textNoShape">
                <a:avLst/>
              </a:prstTxWarp>
            </a:bodyPr>
            <a:lstStyle/>
            <a:p>
              <a:pPr defTabSz="304591" eaLnBrk="0" hangingPunct="0">
                <a:defRPr/>
              </a:pPr>
              <a:endParaRPr lang="fr-FR" sz="1662">
                <a:solidFill>
                  <a:srgbClr val="FFFFFF"/>
                </a:solidFill>
                <a:latin typeface="Raleway"/>
                <a:ea typeface="Arial Unicode MS" panose="020B0604020202020204" pitchFamily="34" charset="-128"/>
              </a:endParaRPr>
            </a:p>
          </p:txBody>
        </p:sp>
        <p:sp>
          <p:nvSpPr>
            <p:cNvPr id="89" name="TextBox 1828">
              <a:extLst>
                <a:ext uri="{FF2B5EF4-FFF2-40B4-BE49-F238E27FC236}">
                  <a16:creationId xmlns:a16="http://schemas.microsoft.com/office/drawing/2014/main" id="{E2098318-780C-4649-BE56-1D3597FBC5AE}"/>
                </a:ext>
              </a:extLst>
            </p:cNvPr>
            <p:cNvSpPr txBox="1">
              <a:spLocks/>
            </p:cNvSpPr>
            <p:nvPr/>
          </p:nvSpPr>
          <p:spPr>
            <a:xfrm>
              <a:off x="557273" y="1769600"/>
              <a:ext cx="532842" cy="213233"/>
            </a:xfrm>
            <a:prstGeom prst="rect">
              <a:avLst/>
            </a:prstGeom>
          </p:spPr>
          <p:txBody>
            <a:bodyPr vert="horz" lIns="74777" tIns="74777" rIns="74777" bIns="74777" rtlCol="0" anchor="ctr">
              <a:noAutofit/>
            </a:bodyPr>
            <a:lstStyle>
              <a:lvl1pPr marL="0" indent="0" algn="just" defTabSz="914400" rtl="0" eaLnBrk="1" latinLnBrk="0" hangingPunct="1">
                <a:lnSpc>
                  <a:spcPct val="100000"/>
                </a:lnSpc>
                <a:spcBef>
                  <a:spcPts val="1800"/>
                </a:spcBef>
                <a:buFont typeface="Arial" panose="020B0604020202020204" pitchFamily="34" charset="0"/>
                <a:buNone/>
                <a:tabLst/>
                <a:defRPr sz="160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358775" indent="-358775" algn="just" defTabSz="914400" rtl="0" eaLnBrk="1" latinLnBrk="0" hangingPunct="1">
                <a:lnSpc>
                  <a:spcPct val="100000"/>
                </a:lnSpc>
                <a:spcBef>
                  <a:spcPts val="1400"/>
                </a:spcBef>
                <a:buClr>
                  <a:schemeClr val="bg2"/>
                </a:buClr>
                <a:buFont typeface="Tempus Sans ITC" panose="04020404030D07020202" pitchFamily="82" charset="0"/>
                <a:buChar char="/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Tx/>
                <a:buNone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48000" indent="-28800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bg2"/>
                </a:buClr>
                <a:buFont typeface="Tahoma" panose="020B0604030504040204" pitchFamily="34" charset="0"/>
                <a:buChar char="›"/>
                <a:defRPr sz="1200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baseline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22142">
                <a:spcBef>
                  <a:spcPts val="1225"/>
                </a:spcBef>
                <a:defRPr/>
              </a:pPr>
              <a:r>
                <a:rPr lang="fr-FR" sz="416" dirty="0">
                  <a:solidFill>
                    <a:srgbClr val="FFFFFF"/>
                  </a:solidFill>
                  <a:latin typeface="Raleway"/>
                  <a:ea typeface="Arial Unicode MS"/>
                </a:rPr>
                <a:t>Architecte SMART (MJ)</a:t>
              </a:r>
            </a:p>
          </p:txBody>
        </p:sp>
      </p:grpSp>
      <p:sp>
        <p:nvSpPr>
          <p:cNvPr id="90" name="Rounded Rectangle 1298">
            <a:extLst>
              <a:ext uri="{FF2B5EF4-FFF2-40B4-BE49-F238E27FC236}">
                <a16:creationId xmlns:a16="http://schemas.microsoft.com/office/drawing/2014/main" id="{E649FF3E-3C0F-4D8A-A541-0A24A1FE6DD5}"/>
              </a:ext>
            </a:extLst>
          </p:cNvPr>
          <p:cNvSpPr/>
          <p:nvPr/>
        </p:nvSpPr>
        <p:spPr>
          <a:xfrm>
            <a:off x="1397092" y="2142545"/>
            <a:ext cx="240985" cy="144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04591" eaLnBrk="0" hangingPunct="0">
              <a:defRPr/>
            </a:pPr>
            <a:endParaRPr lang="fr-FR" sz="693">
              <a:solidFill>
                <a:srgbClr val="FFFFFF"/>
              </a:solidFill>
              <a:latin typeface="Raleway"/>
              <a:ea typeface="Arial Unicode MS"/>
            </a:endParaRPr>
          </a:p>
        </p:txBody>
      </p:sp>
      <p:sp>
        <p:nvSpPr>
          <p:cNvPr id="92" name="TextBox 1828">
            <a:extLst>
              <a:ext uri="{FF2B5EF4-FFF2-40B4-BE49-F238E27FC236}">
                <a16:creationId xmlns:a16="http://schemas.microsoft.com/office/drawing/2014/main" id="{3AEC3E6A-4A1F-471C-8D67-B0F1EEE71083}"/>
              </a:ext>
            </a:extLst>
          </p:cNvPr>
          <p:cNvSpPr txBox="1">
            <a:spLocks/>
          </p:cNvSpPr>
          <p:nvPr/>
        </p:nvSpPr>
        <p:spPr>
          <a:xfrm>
            <a:off x="1311976" y="2101153"/>
            <a:ext cx="426467" cy="213233"/>
          </a:xfrm>
          <a:prstGeom prst="rect">
            <a:avLst/>
          </a:prstGeom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346">
                <a:solidFill>
                  <a:srgbClr val="0C0C0C"/>
                </a:solidFill>
                <a:latin typeface="Raleway"/>
                <a:ea typeface="Arial Unicode MS"/>
              </a:rPr>
              <a:t>Squad n</a:t>
            </a:r>
          </a:p>
        </p:txBody>
      </p:sp>
      <p:sp>
        <p:nvSpPr>
          <p:cNvPr id="93" name="TextBox 1828">
            <a:extLst>
              <a:ext uri="{FF2B5EF4-FFF2-40B4-BE49-F238E27FC236}">
                <a16:creationId xmlns:a16="http://schemas.microsoft.com/office/drawing/2014/main" id="{6EA18C51-6E1F-4FAB-ACD7-5EA3558D8BD3}"/>
              </a:ext>
            </a:extLst>
          </p:cNvPr>
          <p:cNvSpPr txBox="1">
            <a:spLocks/>
          </p:cNvSpPr>
          <p:nvPr/>
        </p:nvSpPr>
        <p:spPr>
          <a:xfrm>
            <a:off x="611985" y="2494171"/>
            <a:ext cx="474644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 dirty="0">
                <a:solidFill>
                  <a:srgbClr val="FFFFFF"/>
                </a:solidFill>
                <a:latin typeface="Raleway"/>
                <a:ea typeface="Arial Unicode MS"/>
              </a:rPr>
              <a:t>Product </a:t>
            </a:r>
            <a:r>
              <a:rPr lang="fr-FR" sz="416" dirty="0" err="1">
                <a:solidFill>
                  <a:srgbClr val="FFFFFF"/>
                </a:solidFill>
                <a:latin typeface="Raleway"/>
                <a:ea typeface="Arial Unicode MS"/>
              </a:rPr>
              <a:t>Owner</a:t>
            </a:r>
            <a:r>
              <a:rPr lang="fr-FR" sz="416" dirty="0">
                <a:solidFill>
                  <a:srgbClr val="FFFFFF"/>
                </a:solidFill>
                <a:latin typeface="Raleway"/>
                <a:ea typeface="Arial Unicode MS"/>
              </a:rPr>
              <a:t> (MJ)</a:t>
            </a:r>
          </a:p>
        </p:txBody>
      </p:sp>
      <p:sp>
        <p:nvSpPr>
          <p:cNvPr id="94" name="TextBox 1828">
            <a:extLst>
              <a:ext uri="{FF2B5EF4-FFF2-40B4-BE49-F238E27FC236}">
                <a16:creationId xmlns:a16="http://schemas.microsoft.com/office/drawing/2014/main" id="{D188DD2D-88D6-42D8-8F6A-9F285947E4F6}"/>
              </a:ext>
            </a:extLst>
          </p:cNvPr>
          <p:cNvSpPr txBox="1">
            <a:spLocks/>
          </p:cNvSpPr>
          <p:nvPr/>
        </p:nvSpPr>
        <p:spPr>
          <a:xfrm>
            <a:off x="641545" y="2291262"/>
            <a:ext cx="415520" cy="213233"/>
          </a:xfrm>
          <a:prstGeom prst="rect">
            <a:avLst/>
          </a:prstGeom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Scrum Master</a:t>
            </a:r>
          </a:p>
        </p:txBody>
      </p:sp>
      <p:sp>
        <p:nvSpPr>
          <p:cNvPr id="101" name="Freeform 176">
            <a:extLst>
              <a:ext uri="{FF2B5EF4-FFF2-40B4-BE49-F238E27FC236}">
                <a16:creationId xmlns:a16="http://schemas.microsoft.com/office/drawing/2014/main" id="{8E694870-2F68-406D-B59A-561EEEAF9BFC}"/>
              </a:ext>
            </a:extLst>
          </p:cNvPr>
          <p:cNvSpPr>
            <a:spLocks noChangeAspect="1"/>
          </p:cNvSpPr>
          <p:nvPr/>
        </p:nvSpPr>
        <p:spPr bwMode="auto">
          <a:xfrm>
            <a:off x="1151493" y="2313357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02" name="Freeform 176">
            <a:extLst>
              <a:ext uri="{FF2B5EF4-FFF2-40B4-BE49-F238E27FC236}">
                <a16:creationId xmlns:a16="http://schemas.microsoft.com/office/drawing/2014/main" id="{DD7680A8-D296-4CA6-8AB0-F91A45C8D07F}"/>
              </a:ext>
            </a:extLst>
          </p:cNvPr>
          <p:cNvSpPr>
            <a:spLocks noChangeAspect="1"/>
          </p:cNvSpPr>
          <p:nvPr/>
        </p:nvSpPr>
        <p:spPr bwMode="auto">
          <a:xfrm>
            <a:off x="1151493" y="2522557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04" name="TextBox 1828">
            <a:extLst>
              <a:ext uri="{FF2B5EF4-FFF2-40B4-BE49-F238E27FC236}">
                <a16:creationId xmlns:a16="http://schemas.microsoft.com/office/drawing/2014/main" id="{6D41426B-8CB2-45EA-8D9D-370535F58070}"/>
              </a:ext>
            </a:extLst>
          </p:cNvPr>
          <p:cNvSpPr txBox="1">
            <a:spLocks/>
          </p:cNvSpPr>
          <p:nvPr/>
        </p:nvSpPr>
        <p:spPr>
          <a:xfrm>
            <a:off x="993257" y="2097317"/>
            <a:ext cx="426467" cy="213233"/>
          </a:xfrm>
          <a:prstGeom prst="rect">
            <a:avLst/>
          </a:prstGeom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346">
                <a:solidFill>
                  <a:srgbClr val="0C0C0C"/>
                </a:solidFill>
                <a:latin typeface="Raleway"/>
                <a:ea typeface="Arial Unicode MS"/>
              </a:rPr>
              <a:t>Squad 1</a:t>
            </a:r>
          </a:p>
        </p:txBody>
      </p:sp>
      <p:sp>
        <p:nvSpPr>
          <p:cNvPr id="107" name="Freeform 176">
            <a:extLst>
              <a:ext uri="{FF2B5EF4-FFF2-40B4-BE49-F238E27FC236}">
                <a16:creationId xmlns:a16="http://schemas.microsoft.com/office/drawing/2014/main" id="{7E312020-AEED-4A61-B27B-F06B6BAED334}"/>
              </a:ext>
            </a:extLst>
          </p:cNvPr>
          <p:cNvSpPr>
            <a:spLocks noChangeAspect="1"/>
          </p:cNvSpPr>
          <p:nvPr/>
        </p:nvSpPr>
        <p:spPr bwMode="auto">
          <a:xfrm>
            <a:off x="1151493" y="2736303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08" name="Freeform 176">
            <a:extLst>
              <a:ext uri="{FF2B5EF4-FFF2-40B4-BE49-F238E27FC236}">
                <a16:creationId xmlns:a16="http://schemas.microsoft.com/office/drawing/2014/main" id="{FD15680B-3A15-41D9-AEE9-282AC987F414}"/>
              </a:ext>
            </a:extLst>
          </p:cNvPr>
          <p:cNvSpPr>
            <a:spLocks noChangeAspect="1"/>
          </p:cNvSpPr>
          <p:nvPr/>
        </p:nvSpPr>
        <p:spPr bwMode="auto">
          <a:xfrm>
            <a:off x="1151493" y="2950050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09" name="Rounded Rectangle 1306">
            <a:extLst>
              <a:ext uri="{FF2B5EF4-FFF2-40B4-BE49-F238E27FC236}">
                <a16:creationId xmlns:a16="http://schemas.microsoft.com/office/drawing/2014/main" id="{A945A712-61DC-408E-A961-0F67461D46C5}"/>
              </a:ext>
            </a:extLst>
          </p:cNvPr>
          <p:cNvSpPr>
            <a:spLocks/>
          </p:cNvSpPr>
          <p:nvPr/>
        </p:nvSpPr>
        <p:spPr>
          <a:xfrm>
            <a:off x="693272" y="3616121"/>
            <a:ext cx="968016" cy="192351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304591" eaLnBrk="0" hangingPunct="0"/>
            <a:r>
              <a:rPr lang="fr-FR" sz="554" b="1" dirty="0">
                <a:solidFill>
                  <a:schemeClr val="bg1"/>
                </a:solidFill>
                <a:ea typeface="Arial Unicode MS"/>
              </a:rPr>
              <a:t>Squad d’intégration (MJ)</a:t>
            </a:r>
          </a:p>
        </p:txBody>
      </p:sp>
      <p:sp>
        <p:nvSpPr>
          <p:cNvPr id="110" name="TextBox 1828">
            <a:extLst>
              <a:ext uri="{FF2B5EF4-FFF2-40B4-BE49-F238E27FC236}">
                <a16:creationId xmlns:a16="http://schemas.microsoft.com/office/drawing/2014/main" id="{502E1948-3B21-43E6-98CB-1CAF2F67429B}"/>
              </a:ext>
            </a:extLst>
          </p:cNvPr>
          <p:cNvSpPr txBox="1">
            <a:spLocks/>
          </p:cNvSpPr>
          <p:nvPr/>
        </p:nvSpPr>
        <p:spPr>
          <a:xfrm>
            <a:off x="611560" y="2707917"/>
            <a:ext cx="474644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Business </a:t>
            </a:r>
            <a:r>
              <a:rPr lang="fr-FR" sz="416" err="1">
                <a:solidFill>
                  <a:srgbClr val="FFFFFF"/>
                </a:solidFill>
                <a:latin typeface="Raleway"/>
                <a:ea typeface="Arial Unicode MS"/>
              </a:rPr>
              <a:t>Analyst</a:t>
            </a:r>
            <a:endParaRPr lang="fr-FR" sz="416">
              <a:solidFill>
                <a:srgbClr val="FFFFFF"/>
              </a:solidFill>
              <a:latin typeface="Raleway"/>
              <a:ea typeface="Arial Unicode MS"/>
            </a:endParaRPr>
          </a:p>
        </p:txBody>
      </p:sp>
      <p:sp>
        <p:nvSpPr>
          <p:cNvPr id="111" name="TextBox 1828">
            <a:extLst>
              <a:ext uri="{FF2B5EF4-FFF2-40B4-BE49-F238E27FC236}">
                <a16:creationId xmlns:a16="http://schemas.microsoft.com/office/drawing/2014/main" id="{91A9777B-3897-430E-84B3-24E1A11B445F}"/>
              </a:ext>
            </a:extLst>
          </p:cNvPr>
          <p:cNvSpPr txBox="1">
            <a:spLocks/>
          </p:cNvSpPr>
          <p:nvPr/>
        </p:nvSpPr>
        <p:spPr>
          <a:xfrm>
            <a:off x="611560" y="2921664"/>
            <a:ext cx="474644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 err="1">
                <a:solidFill>
                  <a:srgbClr val="FFFFFF"/>
                </a:solidFill>
                <a:latin typeface="Raleway"/>
                <a:ea typeface="Arial Unicode MS"/>
              </a:rPr>
              <a:t>Analys</a:t>
            </a: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te Technique</a:t>
            </a:r>
          </a:p>
        </p:txBody>
      </p:sp>
      <p:sp>
        <p:nvSpPr>
          <p:cNvPr id="113" name="Freeform 176">
            <a:extLst>
              <a:ext uri="{FF2B5EF4-FFF2-40B4-BE49-F238E27FC236}">
                <a16:creationId xmlns:a16="http://schemas.microsoft.com/office/drawing/2014/main" id="{9612159F-D137-41DE-A066-A51BD4E77858}"/>
              </a:ext>
            </a:extLst>
          </p:cNvPr>
          <p:cNvSpPr>
            <a:spLocks noChangeAspect="1"/>
          </p:cNvSpPr>
          <p:nvPr/>
        </p:nvSpPr>
        <p:spPr bwMode="auto">
          <a:xfrm>
            <a:off x="1151493" y="3154700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17" name="TextBox 1828">
            <a:extLst>
              <a:ext uri="{FF2B5EF4-FFF2-40B4-BE49-F238E27FC236}">
                <a16:creationId xmlns:a16="http://schemas.microsoft.com/office/drawing/2014/main" id="{AF581CB0-7696-41F1-9C62-96DD4AEEB830}"/>
              </a:ext>
            </a:extLst>
          </p:cNvPr>
          <p:cNvSpPr txBox="1">
            <a:spLocks/>
          </p:cNvSpPr>
          <p:nvPr/>
        </p:nvSpPr>
        <p:spPr>
          <a:xfrm>
            <a:off x="575688" y="3126314"/>
            <a:ext cx="546388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Architecte de </a:t>
            </a:r>
            <a:r>
              <a:rPr lang="fr-FR" sz="416" err="1">
                <a:solidFill>
                  <a:srgbClr val="FFFFFF"/>
                </a:solidFill>
                <a:latin typeface="Raleway"/>
                <a:ea typeface="Arial Unicode MS"/>
              </a:rPr>
              <a:t>squad</a:t>
            </a:r>
            <a:endParaRPr lang="fr-FR" sz="416">
              <a:solidFill>
                <a:srgbClr val="FFFFFF"/>
              </a:solidFill>
              <a:latin typeface="Raleway"/>
              <a:ea typeface="Arial Unicode MS"/>
            </a:endParaRPr>
          </a:p>
        </p:txBody>
      </p:sp>
      <p:sp>
        <p:nvSpPr>
          <p:cNvPr id="118" name="Freeform 176">
            <a:extLst>
              <a:ext uri="{FF2B5EF4-FFF2-40B4-BE49-F238E27FC236}">
                <a16:creationId xmlns:a16="http://schemas.microsoft.com/office/drawing/2014/main" id="{C8CB1A8B-205D-47EB-B995-2C78F1F8FEB3}"/>
              </a:ext>
            </a:extLst>
          </p:cNvPr>
          <p:cNvSpPr>
            <a:spLocks noChangeAspect="1"/>
          </p:cNvSpPr>
          <p:nvPr/>
        </p:nvSpPr>
        <p:spPr bwMode="auto">
          <a:xfrm>
            <a:off x="1150395" y="3357318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19" name="Freeform 176">
            <a:extLst>
              <a:ext uri="{FF2B5EF4-FFF2-40B4-BE49-F238E27FC236}">
                <a16:creationId xmlns:a16="http://schemas.microsoft.com/office/drawing/2014/main" id="{1659F8D7-A7BA-4DCE-9AA4-10D7EA23DAB6}"/>
              </a:ext>
            </a:extLst>
          </p:cNvPr>
          <p:cNvSpPr>
            <a:spLocks noChangeAspect="1"/>
          </p:cNvSpPr>
          <p:nvPr/>
        </p:nvSpPr>
        <p:spPr bwMode="auto">
          <a:xfrm>
            <a:off x="1456995" y="2308152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20" name="Freeform 176">
            <a:extLst>
              <a:ext uri="{FF2B5EF4-FFF2-40B4-BE49-F238E27FC236}">
                <a16:creationId xmlns:a16="http://schemas.microsoft.com/office/drawing/2014/main" id="{F4674035-81E7-4AEC-84D7-ED302346B36D}"/>
              </a:ext>
            </a:extLst>
          </p:cNvPr>
          <p:cNvSpPr>
            <a:spLocks noChangeAspect="1"/>
          </p:cNvSpPr>
          <p:nvPr/>
        </p:nvSpPr>
        <p:spPr bwMode="auto">
          <a:xfrm>
            <a:off x="1456995" y="2517352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30" name="Freeform 176">
            <a:extLst>
              <a:ext uri="{FF2B5EF4-FFF2-40B4-BE49-F238E27FC236}">
                <a16:creationId xmlns:a16="http://schemas.microsoft.com/office/drawing/2014/main" id="{C1B86DDD-C9CD-4AB1-828F-2FDC99140BC7}"/>
              </a:ext>
            </a:extLst>
          </p:cNvPr>
          <p:cNvSpPr>
            <a:spLocks noChangeAspect="1"/>
          </p:cNvSpPr>
          <p:nvPr/>
        </p:nvSpPr>
        <p:spPr bwMode="auto">
          <a:xfrm>
            <a:off x="1456995" y="2731098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32" name="Freeform 176">
            <a:extLst>
              <a:ext uri="{FF2B5EF4-FFF2-40B4-BE49-F238E27FC236}">
                <a16:creationId xmlns:a16="http://schemas.microsoft.com/office/drawing/2014/main" id="{F4D1CB15-C75C-4D4A-A4A9-A03331A5B305}"/>
              </a:ext>
            </a:extLst>
          </p:cNvPr>
          <p:cNvSpPr>
            <a:spLocks noChangeAspect="1"/>
          </p:cNvSpPr>
          <p:nvPr/>
        </p:nvSpPr>
        <p:spPr bwMode="auto">
          <a:xfrm>
            <a:off x="1456995" y="2944845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35" name="Freeform 176">
            <a:extLst>
              <a:ext uri="{FF2B5EF4-FFF2-40B4-BE49-F238E27FC236}">
                <a16:creationId xmlns:a16="http://schemas.microsoft.com/office/drawing/2014/main" id="{7CD72547-8BB0-4B07-BDFF-D76256BF6D31}"/>
              </a:ext>
            </a:extLst>
          </p:cNvPr>
          <p:cNvSpPr>
            <a:spLocks noChangeAspect="1"/>
          </p:cNvSpPr>
          <p:nvPr/>
        </p:nvSpPr>
        <p:spPr bwMode="auto">
          <a:xfrm>
            <a:off x="1456995" y="3149495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36" name="Freeform 176">
            <a:extLst>
              <a:ext uri="{FF2B5EF4-FFF2-40B4-BE49-F238E27FC236}">
                <a16:creationId xmlns:a16="http://schemas.microsoft.com/office/drawing/2014/main" id="{101DE241-E96F-46AC-8BB9-FFC614307E6A}"/>
              </a:ext>
            </a:extLst>
          </p:cNvPr>
          <p:cNvSpPr>
            <a:spLocks noChangeAspect="1"/>
          </p:cNvSpPr>
          <p:nvPr/>
        </p:nvSpPr>
        <p:spPr bwMode="auto">
          <a:xfrm>
            <a:off x="1455897" y="3352113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37" name="TextBox 1828">
            <a:extLst>
              <a:ext uri="{FF2B5EF4-FFF2-40B4-BE49-F238E27FC236}">
                <a16:creationId xmlns:a16="http://schemas.microsoft.com/office/drawing/2014/main" id="{B8AD1D4F-6EDA-4496-A86A-ABE2105E3597}"/>
              </a:ext>
            </a:extLst>
          </p:cNvPr>
          <p:cNvSpPr txBox="1">
            <a:spLocks/>
          </p:cNvSpPr>
          <p:nvPr/>
        </p:nvSpPr>
        <p:spPr>
          <a:xfrm>
            <a:off x="575688" y="3328932"/>
            <a:ext cx="546388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Développeurs</a:t>
            </a:r>
          </a:p>
        </p:txBody>
      </p:sp>
      <p:sp>
        <p:nvSpPr>
          <p:cNvPr id="140" name="Freeform 97">
            <a:extLst>
              <a:ext uri="{FF2B5EF4-FFF2-40B4-BE49-F238E27FC236}">
                <a16:creationId xmlns:a16="http://schemas.microsoft.com/office/drawing/2014/main" id="{44DCCD99-3CC4-4BB0-AC78-7A14E522D2E5}"/>
              </a:ext>
            </a:extLst>
          </p:cNvPr>
          <p:cNvSpPr>
            <a:spLocks/>
          </p:cNvSpPr>
          <p:nvPr/>
        </p:nvSpPr>
        <p:spPr>
          <a:xfrm rot="14954027">
            <a:off x="1571154" y="1058193"/>
            <a:ext cx="592549" cy="1663690"/>
          </a:xfrm>
          <a:custGeom>
            <a:avLst/>
            <a:gdLst>
              <a:gd name="connsiteX0" fmla="*/ 0 w 2281238"/>
              <a:gd name="connsiteY0" fmla="*/ 0 h 1909762"/>
              <a:gd name="connsiteX1" fmla="*/ 2281238 w 2281238"/>
              <a:gd name="connsiteY1" fmla="*/ 1171575 h 1909762"/>
              <a:gd name="connsiteX2" fmla="*/ 1390650 w 2281238"/>
              <a:gd name="connsiteY2" fmla="*/ 1909762 h 1909762"/>
              <a:gd name="connsiteX3" fmla="*/ 0 w 2281238"/>
              <a:gd name="connsiteY3" fmla="*/ 0 h 1909762"/>
              <a:gd name="connsiteX0" fmla="*/ 368300 w 890588"/>
              <a:gd name="connsiteY0" fmla="*/ 0 h 1903412"/>
              <a:gd name="connsiteX1" fmla="*/ 890588 w 890588"/>
              <a:gd name="connsiteY1" fmla="*/ 1165225 h 1903412"/>
              <a:gd name="connsiteX2" fmla="*/ 0 w 890588"/>
              <a:gd name="connsiteY2" fmla="*/ 1903412 h 1903412"/>
              <a:gd name="connsiteX3" fmla="*/ 368300 w 890588"/>
              <a:gd name="connsiteY3" fmla="*/ 0 h 1903412"/>
              <a:gd name="connsiteX0" fmla="*/ 495300 w 1017588"/>
              <a:gd name="connsiteY0" fmla="*/ 0 h 1547812"/>
              <a:gd name="connsiteX1" fmla="*/ 1017588 w 1017588"/>
              <a:gd name="connsiteY1" fmla="*/ 1165225 h 1547812"/>
              <a:gd name="connsiteX2" fmla="*/ 0 w 1017588"/>
              <a:gd name="connsiteY2" fmla="*/ 1547812 h 1547812"/>
              <a:gd name="connsiteX3" fmla="*/ 495300 w 1017588"/>
              <a:gd name="connsiteY3" fmla="*/ 0 h 1547812"/>
              <a:gd name="connsiteX0" fmla="*/ 495300 w 1112838"/>
              <a:gd name="connsiteY0" fmla="*/ 0 h 1597025"/>
              <a:gd name="connsiteX1" fmla="*/ 1112838 w 1112838"/>
              <a:gd name="connsiteY1" fmla="*/ 1597025 h 1597025"/>
              <a:gd name="connsiteX2" fmla="*/ 0 w 1112838"/>
              <a:gd name="connsiteY2" fmla="*/ 1547812 h 1597025"/>
              <a:gd name="connsiteX3" fmla="*/ 495300 w 1112838"/>
              <a:gd name="connsiteY3" fmla="*/ 0 h 1597025"/>
              <a:gd name="connsiteX0" fmla="*/ 0 w 1243013"/>
              <a:gd name="connsiteY0" fmla="*/ 0 h 1593850"/>
              <a:gd name="connsiteX1" fmla="*/ 1243013 w 1243013"/>
              <a:gd name="connsiteY1" fmla="*/ 1593850 h 1593850"/>
              <a:gd name="connsiteX2" fmla="*/ 130175 w 1243013"/>
              <a:gd name="connsiteY2" fmla="*/ 1544637 h 1593850"/>
              <a:gd name="connsiteX3" fmla="*/ 0 w 1243013"/>
              <a:gd name="connsiteY3" fmla="*/ 0 h 1593850"/>
              <a:gd name="connsiteX0" fmla="*/ 0 w 1201738"/>
              <a:gd name="connsiteY0" fmla="*/ 0 h 1544637"/>
              <a:gd name="connsiteX1" fmla="*/ 1201738 w 1201738"/>
              <a:gd name="connsiteY1" fmla="*/ 1349375 h 1544637"/>
              <a:gd name="connsiteX2" fmla="*/ 130175 w 1201738"/>
              <a:gd name="connsiteY2" fmla="*/ 1544637 h 1544637"/>
              <a:gd name="connsiteX3" fmla="*/ 0 w 1201738"/>
              <a:gd name="connsiteY3" fmla="*/ 0 h 1544637"/>
              <a:gd name="connsiteX0" fmla="*/ 0 w 1201738"/>
              <a:gd name="connsiteY0" fmla="*/ 0 h 1712912"/>
              <a:gd name="connsiteX1" fmla="*/ 1201738 w 1201738"/>
              <a:gd name="connsiteY1" fmla="*/ 1349375 h 1712912"/>
              <a:gd name="connsiteX2" fmla="*/ 152400 w 1201738"/>
              <a:gd name="connsiteY2" fmla="*/ 1712912 h 1712912"/>
              <a:gd name="connsiteX3" fmla="*/ 0 w 1201738"/>
              <a:gd name="connsiteY3" fmla="*/ 0 h 1712912"/>
              <a:gd name="connsiteX0" fmla="*/ 0 w 2352358"/>
              <a:gd name="connsiteY0" fmla="*/ 0 h 2124392"/>
              <a:gd name="connsiteX1" fmla="*/ 2352358 w 2352358"/>
              <a:gd name="connsiteY1" fmla="*/ 1760855 h 2124392"/>
              <a:gd name="connsiteX2" fmla="*/ 1303020 w 2352358"/>
              <a:gd name="connsiteY2" fmla="*/ 2124392 h 2124392"/>
              <a:gd name="connsiteX3" fmla="*/ 0 w 2352358"/>
              <a:gd name="connsiteY3" fmla="*/ 0 h 2124392"/>
              <a:gd name="connsiteX0" fmla="*/ 0 w 2329498"/>
              <a:gd name="connsiteY0" fmla="*/ 0 h 2124392"/>
              <a:gd name="connsiteX1" fmla="*/ 2329498 w 2329498"/>
              <a:gd name="connsiteY1" fmla="*/ 1654175 h 2124392"/>
              <a:gd name="connsiteX2" fmla="*/ 1303020 w 2329498"/>
              <a:gd name="connsiteY2" fmla="*/ 2124392 h 2124392"/>
              <a:gd name="connsiteX3" fmla="*/ 0 w 2329498"/>
              <a:gd name="connsiteY3" fmla="*/ 0 h 2124392"/>
              <a:gd name="connsiteX0" fmla="*/ 0 w 2329498"/>
              <a:gd name="connsiteY0" fmla="*/ 0 h 2352992"/>
              <a:gd name="connsiteX1" fmla="*/ 2329498 w 2329498"/>
              <a:gd name="connsiteY1" fmla="*/ 1654175 h 2352992"/>
              <a:gd name="connsiteX2" fmla="*/ 1432560 w 2329498"/>
              <a:gd name="connsiteY2" fmla="*/ 2352992 h 2352992"/>
              <a:gd name="connsiteX3" fmla="*/ 0 w 2329498"/>
              <a:gd name="connsiteY3" fmla="*/ 0 h 2352992"/>
              <a:gd name="connsiteX0" fmla="*/ 0 w 1757998"/>
              <a:gd name="connsiteY0" fmla="*/ 0 h 2359342"/>
              <a:gd name="connsiteX1" fmla="*/ 1757998 w 1757998"/>
              <a:gd name="connsiteY1" fmla="*/ 1660525 h 2359342"/>
              <a:gd name="connsiteX2" fmla="*/ 861060 w 1757998"/>
              <a:gd name="connsiteY2" fmla="*/ 2359342 h 2359342"/>
              <a:gd name="connsiteX3" fmla="*/ 0 w 1757998"/>
              <a:gd name="connsiteY3" fmla="*/ 0 h 2359342"/>
              <a:gd name="connsiteX0" fmla="*/ 0 w 1757998"/>
              <a:gd name="connsiteY0" fmla="*/ 0 h 2321242"/>
              <a:gd name="connsiteX1" fmla="*/ 1757998 w 1757998"/>
              <a:gd name="connsiteY1" fmla="*/ 1660525 h 2321242"/>
              <a:gd name="connsiteX2" fmla="*/ 835660 w 1757998"/>
              <a:gd name="connsiteY2" fmla="*/ 2321242 h 2321242"/>
              <a:gd name="connsiteX3" fmla="*/ 0 w 1757998"/>
              <a:gd name="connsiteY3" fmla="*/ 0 h 2321242"/>
              <a:gd name="connsiteX0" fmla="*/ 0 w 1738948"/>
              <a:gd name="connsiteY0" fmla="*/ 0 h 2321242"/>
              <a:gd name="connsiteX1" fmla="*/ 1738948 w 1738948"/>
              <a:gd name="connsiteY1" fmla="*/ 1679575 h 2321242"/>
              <a:gd name="connsiteX2" fmla="*/ 835660 w 1738948"/>
              <a:gd name="connsiteY2" fmla="*/ 2321242 h 2321242"/>
              <a:gd name="connsiteX3" fmla="*/ 0 w 1738948"/>
              <a:gd name="connsiteY3" fmla="*/ 0 h 2321242"/>
              <a:gd name="connsiteX0" fmla="*/ 0 w 1783426"/>
              <a:gd name="connsiteY0" fmla="*/ 0 h 2321242"/>
              <a:gd name="connsiteX1" fmla="*/ 1783426 w 1783426"/>
              <a:gd name="connsiteY1" fmla="*/ 1537335 h 2321242"/>
              <a:gd name="connsiteX2" fmla="*/ 835660 w 1783426"/>
              <a:gd name="connsiteY2" fmla="*/ 2321242 h 2321242"/>
              <a:gd name="connsiteX3" fmla="*/ 0 w 1783426"/>
              <a:gd name="connsiteY3" fmla="*/ 0 h 2321242"/>
              <a:gd name="connsiteX0" fmla="*/ 0 w 1783426"/>
              <a:gd name="connsiteY0" fmla="*/ 0 h 1904682"/>
              <a:gd name="connsiteX1" fmla="*/ 1783426 w 1783426"/>
              <a:gd name="connsiteY1" fmla="*/ 1537335 h 1904682"/>
              <a:gd name="connsiteX2" fmla="*/ 257446 w 1783426"/>
              <a:gd name="connsiteY2" fmla="*/ 1904682 h 1904682"/>
              <a:gd name="connsiteX3" fmla="*/ 0 w 1783426"/>
              <a:gd name="connsiteY3" fmla="*/ 0 h 1904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3426" h="1904682">
                <a:moveTo>
                  <a:pt x="0" y="0"/>
                </a:moveTo>
                <a:lnTo>
                  <a:pt x="1783426" y="1537335"/>
                </a:lnTo>
                <a:lnTo>
                  <a:pt x="257446" y="190468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alpha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defTabSz="912791"/>
            <a:endParaRPr lang="fr-FR" sz="1600">
              <a:solidFill>
                <a:srgbClr val="0C0C0C"/>
              </a:solidFill>
              <a:latin typeface="Raleway"/>
            </a:endParaRPr>
          </a:p>
        </p:txBody>
      </p:sp>
      <p:sp>
        <p:nvSpPr>
          <p:cNvPr id="141" name="Ellipse 140">
            <a:extLst>
              <a:ext uri="{FF2B5EF4-FFF2-40B4-BE49-F238E27FC236}">
                <a16:creationId xmlns:a16="http://schemas.microsoft.com/office/drawing/2014/main" id="{6970E89D-BA87-4247-B5EA-98C3D566BF28}"/>
              </a:ext>
            </a:extLst>
          </p:cNvPr>
          <p:cNvSpPr>
            <a:spLocks noChangeAspect="1"/>
          </p:cNvSpPr>
          <p:nvPr/>
        </p:nvSpPr>
        <p:spPr>
          <a:xfrm>
            <a:off x="2147706" y="887013"/>
            <a:ext cx="936578" cy="943524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9904" tIns="73269" rIns="109904" bIns="732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47664" eaLnBrk="0" hangingPunct="0"/>
            <a:r>
              <a:rPr lang="fr-FR" sz="900" b="1" dirty="0">
                <a:solidFill>
                  <a:srgbClr val="EAB662"/>
                </a:solidFill>
                <a:latin typeface="Raleway"/>
                <a:cs typeface="Arial" panose="020B0604020202020204" pitchFamily="34" charset="0"/>
              </a:rPr>
              <a:t>Scrum Master</a:t>
            </a:r>
            <a:br>
              <a:rPr lang="fr-FR" sz="900" b="1" dirty="0">
                <a:solidFill>
                  <a:srgbClr val="EAB662"/>
                </a:solidFill>
                <a:latin typeface="Raleway"/>
                <a:cs typeface="Arial" panose="020B0604020202020204" pitchFamily="34" charset="0"/>
              </a:rPr>
            </a:br>
            <a:r>
              <a:rPr lang="fr-FR" sz="900" b="1" dirty="0">
                <a:solidFill>
                  <a:srgbClr val="EAB662"/>
                </a:solidFill>
                <a:latin typeface="Raleway"/>
                <a:cs typeface="Arial" panose="020B0604020202020204" pitchFamily="34" charset="0"/>
              </a:rPr>
              <a:t>(SM)</a:t>
            </a:r>
          </a:p>
        </p:txBody>
      </p:sp>
    </p:spTree>
    <p:extLst>
      <p:ext uri="{BB962C8B-B14F-4D97-AF65-F5344CB8AC3E}">
        <p14:creationId xmlns:p14="http://schemas.microsoft.com/office/powerpoint/2010/main" val="1762450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FA904D7-E33C-472B-92F7-DDC4A85932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791"/>
            <a:r>
              <a:rPr lang="fr-FR" altLang="fr-FR">
                <a:solidFill>
                  <a:srgbClr val="0C0C0C"/>
                </a:solidFill>
                <a:latin typeface="Raleway"/>
                <a:ea typeface="MS PGothic" panose="020B0600070205080204" pitchFamily="34" charset="-128"/>
              </a:rPr>
              <a:t>p.</a:t>
            </a:r>
            <a:fld id="{3164A48C-5A55-4ACD-8BDA-408285186C6C}" type="slidenum">
              <a:rPr lang="fr-FR" altLang="fr-FR">
                <a:solidFill>
                  <a:srgbClr val="0C0C0C"/>
                </a:solidFill>
                <a:latin typeface="Raleway"/>
                <a:ea typeface="MS PGothic" panose="020B0600070205080204" pitchFamily="34" charset="-128"/>
              </a:rPr>
              <a:pPr defTabSz="912791"/>
              <a:t>5</a:t>
            </a:fld>
            <a:endParaRPr lang="fr-FR" altLang="fr-FR">
              <a:solidFill>
                <a:srgbClr val="0C0C0C"/>
              </a:solidFill>
              <a:latin typeface="Raleway"/>
              <a:ea typeface="MS PGothic" panose="020B0600070205080204" pitchFamily="34" charset="-128"/>
            </a:endParaRPr>
          </a:p>
        </p:txBody>
      </p:sp>
      <p:sp>
        <p:nvSpPr>
          <p:cNvPr id="55" name="TextBox 116">
            <a:extLst>
              <a:ext uri="{FF2B5EF4-FFF2-40B4-BE49-F238E27FC236}">
                <a16:creationId xmlns:a16="http://schemas.microsoft.com/office/drawing/2014/main" id="{DA597F7F-E2E2-43B5-B3FD-1675153C436F}"/>
              </a:ext>
            </a:extLst>
          </p:cNvPr>
          <p:cNvSpPr txBox="1"/>
          <p:nvPr/>
        </p:nvSpPr>
        <p:spPr>
          <a:xfrm>
            <a:off x="2825898" y="4260414"/>
            <a:ext cx="1314054" cy="1692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0" lvl="0" indent="0" defTabSz="685122" eaLnBrk="1" latinLnBrk="0" hangingPunct="1">
              <a:buClr>
                <a:schemeClr val="tx2"/>
              </a:buClr>
              <a:buSzPct val="100000"/>
              <a:defRPr lang="x-none" sz="1071" baseline="0">
                <a:latin typeface="+mn-lt"/>
              </a:defRPr>
            </a:lvl1pPr>
            <a:lvl2pPr marL="148200" lvl="1" indent="-146986" defTabSz="685122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071" baseline="0">
                <a:latin typeface="+mn-lt"/>
              </a:defRPr>
            </a:lvl2pPr>
            <a:lvl3pPr marL="349849" lvl="2" indent="-200435" defTabSz="685122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071" baseline="0">
                <a:latin typeface="+mn-lt"/>
              </a:defRPr>
            </a:lvl3pPr>
            <a:lvl4pPr marL="470111" lvl="3" indent="-119046" defTabSz="685122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071" baseline="0">
                <a:latin typeface="+mn-lt"/>
              </a:defRPr>
            </a:lvl4pPr>
            <a:lvl5pPr marL="573753" lvl="4" indent="-99610" defTabSz="685122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071" baseline="0">
                <a:latin typeface="+mn-lt"/>
              </a:defRPr>
            </a:lvl5pPr>
            <a:lvl6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224" baseline="0">
                <a:latin typeface="+mn-lt"/>
              </a:defRPr>
            </a:lvl6pPr>
            <a:lvl7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224" baseline="0">
                <a:latin typeface="+mn-lt"/>
              </a:defRPr>
            </a:lvl7pPr>
            <a:lvl8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224" baseline="0">
                <a:latin typeface="+mn-lt"/>
              </a:defRPr>
            </a:lvl8pPr>
            <a:lvl9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224" baseline="0">
                <a:latin typeface="+mn-lt"/>
              </a:defRPr>
            </a:lvl9pPr>
          </a:lstStyle>
          <a:p>
            <a:pPr marL="148196" lvl="1" indent="-146982" defTabSz="685105">
              <a:buClr>
                <a:srgbClr val="213A8F"/>
              </a:buClr>
            </a:pPr>
            <a:endParaRPr lang="fr-FR" sz="1100">
              <a:solidFill>
                <a:srgbClr val="E6E5E4"/>
              </a:solidFill>
              <a:latin typeface="Raleway"/>
            </a:endParaRP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D1939550-740C-4AE0-AECC-65A7F14C09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2547533"/>
              </p:ext>
            </p:extLst>
          </p:nvPr>
        </p:nvGraphicFramePr>
        <p:xfrm>
          <a:off x="3203848" y="1338073"/>
          <a:ext cx="5754258" cy="27462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5979">
                  <a:extLst>
                    <a:ext uri="{9D8B030D-6E8A-4147-A177-3AD203B41FA5}">
                      <a16:colId xmlns:a16="http://schemas.microsoft.com/office/drawing/2014/main" val="386173012"/>
                    </a:ext>
                  </a:extLst>
                </a:gridCol>
                <a:gridCol w="4588279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40394">
                <a:tc gridSpan="2">
                  <a:txBody>
                    <a:bodyPr/>
                    <a:lstStyle/>
                    <a:p>
                      <a:pPr marL="1235" marR="0" lvl="1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1" dirty="0"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cs typeface="Arial" panose="020B0604020202020204" pitchFamily="34" charset="0"/>
                        </a:rPr>
                        <a:t>Missions et activités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169915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fr-FR" sz="7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C0C0C">
                            <a:lumMod val="50000"/>
                            <a:lumOff val="50000"/>
                          </a:srgbClr>
                        </a:solidFill>
                        <a:effectLst/>
                        <a:uLnTx/>
                        <a:uFillTx/>
                        <a:latin typeface="Raleway" panose="020B0503030101060003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1235" marR="0" lvl="1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+mn-cs"/>
                          <a:sym typeface="Arial"/>
                        </a:rPr>
                        <a:t>Assister le PO dans l’analyse des impacts des besoins métiers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69915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Contribue aux études de faisabilité en amont de la réalisation </a:t>
                      </a:r>
                    </a:p>
                    <a:p>
                      <a:pPr marL="169915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Assiste le PO dans l’analyse des impacts des besoins métier</a:t>
                      </a:r>
                    </a:p>
                    <a:p>
                      <a:pPr marL="169915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Enrichit les US</a:t>
                      </a:r>
                    </a:p>
                    <a:p>
                      <a:pPr marL="169915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Contribue à la rédaction des </a:t>
                      </a:r>
                      <a:r>
                        <a:rPr kumimoji="0" lang="fr-FR" sz="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Enablers</a:t>
                      </a: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Stories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  <a:tr h="585619">
                <a:tc>
                  <a:txBody>
                    <a:bodyPr/>
                    <a:lstStyle/>
                    <a:p>
                      <a:pPr marL="1235" marR="0" lvl="1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+mn-cs"/>
                          <a:sym typeface="Arial"/>
                        </a:rPr>
                        <a:t>Préparer et réaliser les tests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Contribue à la définition de la stratégie de tests avec le CP Tests (CPT)</a:t>
                      </a:r>
                    </a:p>
                    <a:p>
                      <a:pPr marL="171450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Rédige les plans de tests afin de qualifier les développements (tests système)</a:t>
                      </a:r>
                    </a:p>
                    <a:p>
                      <a:pPr marL="171450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Prépare et réalise les tests système (BA fournisseur) et les TIA (BA MJ)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Conçoit les jeux d’essais des tests qu’ils réalisent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427327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1235" marR="0" lvl="1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+mn-cs"/>
                          <a:sym typeface="Arial"/>
                        </a:rPr>
                        <a:t>S’assurer de la bonne conception du produit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kumimoji="0" lang="fr-FR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S’assure du respect des règles d’ergonomie et de la charte graphique (sous condition qu’il n’y ait pas d’ergonome dans la tribu)  </a:t>
                      </a:r>
                    </a:p>
                    <a:p>
                      <a:pPr marL="171450" lvl="0" indent="-171450" algn="l" defTabSz="914296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fr-FR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Contribue à la conception des fonctionnalités </a:t>
                      </a:r>
                    </a:p>
                    <a:p>
                      <a:pPr marL="171450" lvl="0" indent="-171450" algn="l" defTabSz="914296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fr-FR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Contribue à l’analyse d’impact des anomalies en production (support N2 et N3)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4484446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1235" marR="0" lvl="1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+mn-cs"/>
                          <a:sym typeface="Arial"/>
                        </a:rPr>
                        <a:t>Faire de la veille pour mieux comprendre le contexte métier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29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Garantit et met à jour le patrimoine fonctionnel de la squad </a:t>
                      </a:r>
                    </a:p>
                    <a:p>
                      <a:pPr marL="171450" marR="0" lvl="0" indent="-171450" algn="l" defTabSz="91429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Diffuse la base de connaissances fonctionnelles sur son périmètre métier au sein des membres de la squad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3039924"/>
                  </a:ext>
                </a:extLst>
              </a:tr>
            </a:tbl>
          </a:graphicData>
        </a:graphic>
      </p:graphicFrame>
      <p:graphicFrame>
        <p:nvGraphicFramePr>
          <p:cNvPr id="78" name="Tableau 77">
            <a:extLst>
              <a:ext uri="{FF2B5EF4-FFF2-40B4-BE49-F238E27FC236}">
                <a16:creationId xmlns:a16="http://schemas.microsoft.com/office/drawing/2014/main" id="{A4A798D5-7428-46E1-A30B-84FC417BDD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112202"/>
              </p:ext>
            </p:extLst>
          </p:nvPr>
        </p:nvGraphicFramePr>
        <p:xfrm>
          <a:off x="3203849" y="545833"/>
          <a:ext cx="2784787" cy="806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4787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1000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Description 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Il enrichie les US de la squad qui seront validées par le PO</a:t>
                      </a:r>
                    </a:p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>
                          <a:tab pos="2154238" algn="l"/>
                        </a:tabLst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Il apporte un support fonctionnel à l’équipe de développement</a:t>
                      </a:r>
                    </a:p>
                  </a:txBody>
                  <a:tcPr marR="36000"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</a:tbl>
          </a:graphicData>
        </a:graphic>
      </p:graphicFrame>
      <p:graphicFrame>
        <p:nvGraphicFramePr>
          <p:cNvPr id="114" name="Tableau 113">
            <a:extLst>
              <a:ext uri="{FF2B5EF4-FFF2-40B4-BE49-F238E27FC236}">
                <a16:creationId xmlns:a16="http://schemas.microsoft.com/office/drawing/2014/main" id="{BDFC6B0C-A8E7-42B3-909A-C61AB09FF8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162326"/>
              </p:ext>
            </p:extLst>
          </p:nvPr>
        </p:nvGraphicFramePr>
        <p:xfrm>
          <a:off x="6060644" y="545833"/>
          <a:ext cx="2897463" cy="806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7463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r>
                        <a:rPr lang="fr-FR" sz="1000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Périmètre de responsabilités 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Il est garant du fait que les fonctions livrées à la fin du sprint correspondent aux attentes du métier</a:t>
                      </a:r>
                    </a:p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Il s’assure que les critères d’acceptation des US sont bien respectés avant proposition au PO 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</a:tbl>
          </a:graphicData>
        </a:graphic>
      </p:graphicFrame>
      <p:sp>
        <p:nvSpPr>
          <p:cNvPr id="72" name="Rectangle 71">
            <a:extLst>
              <a:ext uri="{FF2B5EF4-FFF2-40B4-BE49-F238E27FC236}">
                <a16:creationId xmlns:a16="http://schemas.microsoft.com/office/drawing/2014/main" id="{5157DAC8-02B9-4566-A512-AE095E5EE288}"/>
              </a:ext>
            </a:extLst>
          </p:cNvPr>
          <p:cNvSpPr/>
          <p:nvPr/>
        </p:nvSpPr>
        <p:spPr>
          <a:xfrm>
            <a:off x="8028385" y="339503"/>
            <a:ext cx="1125093" cy="18140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791"/>
            <a:r>
              <a:rPr lang="fr-FR" sz="1000" b="1">
                <a:solidFill>
                  <a:prstClr val="white"/>
                </a:solidFill>
                <a:latin typeface="Raleway"/>
              </a:rPr>
              <a:t>Squad</a:t>
            </a:r>
          </a:p>
        </p:txBody>
      </p:sp>
      <p:graphicFrame>
        <p:nvGraphicFramePr>
          <p:cNvPr id="115" name="Tableau 114">
            <a:extLst>
              <a:ext uri="{FF2B5EF4-FFF2-40B4-BE49-F238E27FC236}">
                <a16:creationId xmlns:a16="http://schemas.microsoft.com/office/drawing/2014/main" id="{D37FF30F-D36C-43C6-99E7-5BBB40BB1882}"/>
              </a:ext>
            </a:extLst>
          </p:cNvPr>
          <p:cNvGraphicFramePr>
            <a:graphicFrameLocks noGrp="1"/>
          </p:cNvGraphicFramePr>
          <p:nvPr/>
        </p:nvGraphicFramePr>
        <p:xfrm>
          <a:off x="275045" y="3999977"/>
          <a:ext cx="4403253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03253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1000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Ce qu’on attend de lui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Qu’il soit garant de la connaissance fonctionnelle sur son domaine métier </a:t>
                      </a:r>
                    </a:p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Qu’il fasse remonter les anomalies / problèmes rapidement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</a:tbl>
          </a:graphicData>
        </a:graphic>
      </p:graphicFrame>
      <p:graphicFrame>
        <p:nvGraphicFramePr>
          <p:cNvPr id="131" name="Tableau 130">
            <a:extLst>
              <a:ext uri="{FF2B5EF4-FFF2-40B4-BE49-F238E27FC236}">
                <a16:creationId xmlns:a16="http://schemas.microsoft.com/office/drawing/2014/main" id="{70AEA4FA-1A87-4423-BD84-FDF4F6E8E77E}"/>
              </a:ext>
            </a:extLst>
          </p:cNvPr>
          <p:cNvGraphicFramePr>
            <a:graphicFrameLocks noGrp="1"/>
          </p:cNvGraphicFramePr>
          <p:nvPr/>
        </p:nvGraphicFramePr>
        <p:xfrm>
          <a:off x="4750225" y="3999977"/>
          <a:ext cx="4214389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389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1000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Ce qu’on n’attend pas de lui 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Ne pas se substituer au PO</a:t>
                      </a:r>
                    </a:p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Ne pas interférer dans les rapports directs entre PO et SM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</a:tbl>
          </a:graphicData>
        </a:graphic>
      </p:graphicFrame>
      <p:sp>
        <p:nvSpPr>
          <p:cNvPr id="79" name="RoundedRectangle 4">
            <a:extLst>
              <a:ext uri="{FF2B5EF4-FFF2-40B4-BE49-F238E27FC236}">
                <a16:creationId xmlns:a16="http://schemas.microsoft.com/office/drawing/2014/main" id="{F56D0A17-6AA9-49F9-89DC-D6A4656048FA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315772" y="602881"/>
            <a:ext cx="2816069" cy="331789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square" lIns="77539" tIns="77539" rIns="77539" bIns="77539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lvl="0" indent="0" defTabSz="913526" eaLnBrk="1" hangingPunct="1">
              <a:buClr>
                <a:schemeClr val="tx2"/>
              </a:buClr>
              <a:defRPr sz="1200" b="1" baseline="0">
                <a:solidFill>
                  <a:schemeClr val="bg1">
                    <a:lumMod val="50000"/>
                  </a:schemeClr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  <a:lvl2pPr marL="197607" lvl="1" indent="-195987" defTabSz="913526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2pPr>
            <a:lvl3pPr marL="466481" lvl="2" indent="-267255" defTabSz="913526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3pPr>
            <a:lvl4pPr marL="626835" lvl="3" indent="-158733" defTabSz="913526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4pPr>
            <a:lvl5pPr marL="765029" lvl="4" indent="-132818" defTabSz="913526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algn="ctr" defTabSz="913503">
              <a:buClr>
                <a:srgbClr val="213A8F"/>
              </a:buClr>
            </a:pPr>
            <a:endParaRPr lang="fr-FR" sz="1000">
              <a:solidFill>
                <a:prstClr val="white">
                  <a:lumMod val="65000"/>
                </a:prstClr>
              </a:solidFill>
              <a:latin typeface="Raleway"/>
            </a:endParaRPr>
          </a:p>
        </p:txBody>
      </p:sp>
      <p:sp>
        <p:nvSpPr>
          <p:cNvPr id="61" name="Title 2">
            <a:extLst>
              <a:ext uri="{FF2B5EF4-FFF2-40B4-BE49-F238E27FC236}">
                <a16:creationId xmlns:a16="http://schemas.microsoft.com/office/drawing/2014/main" id="{C7960FF9-A111-486F-BE7C-92763CDCBC9F}"/>
              </a:ext>
            </a:extLst>
          </p:cNvPr>
          <p:cNvSpPr txBox="1">
            <a:spLocks/>
          </p:cNvSpPr>
          <p:nvPr/>
        </p:nvSpPr>
        <p:spPr bwMode="auto">
          <a:xfrm>
            <a:off x="172881" y="188912"/>
            <a:ext cx="5119199" cy="69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2"/>
                </a:solidFill>
                <a:latin typeface="+mj-lt"/>
                <a:ea typeface="MS PGothic" panose="020B0600070205080204" pitchFamily="34" charset="-128"/>
                <a:cs typeface="+mj-cs"/>
              </a:defRPr>
            </a:lvl1pPr>
            <a:lvl2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2pPr>
            <a:lvl3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3pPr>
            <a:lvl4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4pPr>
            <a:lvl5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5pPr>
            <a:lvl6pPr marL="4572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6pPr>
            <a:lvl7pPr marL="9144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7pPr>
            <a:lvl8pPr marL="13716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8pPr>
            <a:lvl9pPr marL="18288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fr-FR" sz="1000" dirty="0">
                <a:solidFill>
                  <a:schemeClr val="tx1"/>
                </a:solidFill>
              </a:rPr>
              <a:t>PRINCIPAUX RÔLES DES SQUADS ET DES TRIBUS</a:t>
            </a:r>
          </a:p>
          <a:p>
            <a:pPr>
              <a:lnSpc>
                <a:spcPct val="100000"/>
              </a:lnSpc>
            </a:pPr>
            <a:r>
              <a:rPr lang="fr-FR" sz="1400" dirty="0">
                <a:solidFill>
                  <a:srgbClr val="94007B"/>
                </a:solidFill>
              </a:rPr>
              <a:t>Business </a:t>
            </a:r>
            <a:r>
              <a:rPr lang="fr-FR" sz="1400" dirty="0" err="1">
                <a:solidFill>
                  <a:srgbClr val="94007B"/>
                </a:solidFill>
              </a:rPr>
              <a:t>Analyst</a:t>
            </a:r>
            <a:endParaRPr lang="fr-FR" sz="1400" dirty="0">
              <a:solidFill>
                <a:srgbClr val="94007B"/>
              </a:solidFill>
            </a:endParaRPr>
          </a:p>
          <a:p>
            <a:pPr>
              <a:lnSpc>
                <a:spcPct val="100000"/>
              </a:lnSpc>
            </a:pPr>
            <a:endParaRPr lang="fr-FR" sz="1400" dirty="0">
              <a:solidFill>
                <a:srgbClr val="94007B"/>
              </a:solidFill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altLang="fr-FR" dirty="0"/>
              <a:t>DPOS_SNUM_RôlesSquadAgile_V3</a:t>
            </a:r>
          </a:p>
        </p:txBody>
      </p:sp>
      <p:sp>
        <p:nvSpPr>
          <p:cNvPr id="62" name="Rounded Rectangle 1296">
            <a:extLst>
              <a:ext uri="{FF2B5EF4-FFF2-40B4-BE49-F238E27FC236}">
                <a16:creationId xmlns:a16="http://schemas.microsoft.com/office/drawing/2014/main" id="{C6A7BE2D-C0CE-4745-8437-5FEE584DDFC9}"/>
              </a:ext>
            </a:extLst>
          </p:cNvPr>
          <p:cNvSpPr/>
          <p:nvPr/>
        </p:nvSpPr>
        <p:spPr>
          <a:xfrm>
            <a:off x="604661" y="1281223"/>
            <a:ext cx="1138345" cy="2581072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63" tIns="24926" rIns="12463" bIns="24926" rtlCol="0" anchor="t"/>
          <a:lstStyle/>
          <a:p>
            <a:pPr algn="ctr" defTabSz="304591" eaLnBrk="0" hangingPunct="0">
              <a:defRPr/>
            </a:pPr>
            <a:r>
              <a:rPr lang="fr-FR" sz="693" b="1" dirty="0">
                <a:solidFill>
                  <a:srgbClr val="FFFFFF"/>
                </a:solidFill>
                <a:latin typeface="Raleway"/>
                <a:ea typeface="Arial Unicode MS"/>
              </a:rPr>
              <a:t>   Equipe Produit</a:t>
            </a:r>
          </a:p>
        </p:txBody>
      </p:sp>
      <p:sp>
        <p:nvSpPr>
          <p:cNvPr id="66" name="Rounded Rectangle 1298">
            <a:extLst>
              <a:ext uri="{FF2B5EF4-FFF2-40B4-BE49-F238E27FC236}">
                <a16:creationId xmlns:a16="http://schemas.microsoft.com/office/drawing/2014/main" id="{704F5B5E-4204-4FD9-9BD7-53203EB768A0}"/>
              </a:ext>
            </a:extLst>
          </p:cNvPr>
          <p:cNvSpPr/>
          <p:nvPr/>
        </p:nvSpPr>
        <p:spPr>
          <a:xfrm>
            <a:off x="1086054" y="2138706"/>
            <a:ext cx="240985" cy="144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04591" eaLnBrk="0" hangingPunct="0">
              <a:defRPr/>
            </a:pPr>
            <a:endParaRPr lang="fr-FR" sz="693">
              <a:solidFill>
                <a:srgbClr val="FFFFFF"/>
              </a:solidFill>
              <a:latin typeface="Raleway"/>
              <a:ea typeface="Arial Unicode MS"/>
            </a:endParaRPr>
          </a:p>
        </p:txBody>
      </p:sp>
      <p:grpSp>
        <p:nvGrpSpPr>
          <p:cNvPr id="67" name="Groupe 66">
            <a:extLst>
              <a:ext uri="{FF2B5EF4-FFF2-40B4-BE49-F238E27FC236}">
                <a16:creationId xmlns:a16="http://schemas.microsoft.com/office/drawing/2014/main" id="{ABB22E74-9E35-4E8C-BB86-A1EC4068C4F5}"/>
              </a:ext>
            </a:extLst>
          </p:cNvPr>
          <p:cNvGrpSpPr/>
          <p:nvPr/>
        </p:nvGrpSpPr>
        <p:grpSpPr>
          <a:xfrm>
            <a:off x="1152579" y="1624674"/>
            <a:ext cx="609238" cy="356978"/>
            <a:chOff x="3570975" y="2582461"/>
            <a:chExt cx="732692" cy="429316"/>
          </a:xfrm>
        </p:grpSpPr>
        <p:sp>
          <p:nvSpPr>
            <p:cNvPr id="68" name="TextBox 1828">
              <a:extLst>
                <a:ext uri="{FF2B5EF4-FFF2-40B4-BE49-F238E27FC236}">
                  <a16:creationId xmlns:a16="http://schemas.microsoft.com/office/drawing/2014/main" id="{9D89FEB1-8770-4ED5-B998-889131663875}"/>
                </a:ext>
              </a:extLst>
            </p:cNvPr>
            <p:cNvSpPr txBox="1">
              <a:spLocks/>
            </p:cNvSpPr>
            <p:nvPr/>
          </p:nvSpPr>
          <p:spPr>
            <a:xfrm>
              <a:off x="3570975" y="2755335"/>
              <a:ext cx="732692" cy="256442"/>
            </a:xfrm>
            <a:prstGeom prst="rect">
              <a:avLst/>
            </a:prstGeom>
          </p:spPr>
          <p:txBody>
            <a:bodyPr vert="horz" lIns="74777" tIns="74777" rIns="74777" bIns="74777" rtlCol="0" anchor="ctr">
              <a:noAutofit/>
            </a:bodyPr>
            <a:lstStyle>
              <a:lvl1pPr marL="0" indent="0" algn="just" defTabSz="914400" rtl="0" eaLnBrk="1" latinLnBrk="0" hangingPunct="1">
                <a:lnSpc>
                  <a:spcPct val="100000"/>
                </a:lnSpc>
                <a:spcBef>
                  <a:spcPts val="1800"/>
                </a:spcBef>
                <a:buFont typeface="Arial" panose="020B0604020202020204" pitchFamily="34" charset="0"/>
                <a:buNone/>
                <a:tabLst/>
                <a:defRPr sz="160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358775" indent="-358775" algn="just" defTabSz="914400" rtl="0" eaLnBrk="1" latinLnBrk="0" hangingPunct="1">
                <a:lnSpc>
                  <a:spcPct val="100000"/>
                </a:lnSpc>
                <a:spcBef>
                  <a:spcPts val="1400"/>
                </a:spcBef>
                <a:buClr>
                  <a:schemeClr val="bg2"/>
                </a:buClr>
                <a:buFont typeface="Tempus Sans ITC" panose="04020404030D07020202" pitchFamily="82" charset="0"/>
                <a:buChar char="/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Tx/>
                <a:buNone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48000" indent="-28800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bg2"/>
                </a:buClr>
                <a:buFont typeface="Tahoma" panose="020B0604030504040204" pitchFamily="34" charset="0"/>
                <a:buChar char="›"/>
                <a:defRPr sz="1200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baseline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22142">
                <a:spcBef>
                  <a:spcPts val="1225"/>
                </a:spcBef>
                <a:defRPr/>
              </a:pPr>
              <a:r>
                <a:rPr lang="fr-FR" sz="416" dirty="0">
                  <a:solidFill>
                    <a:srgbClr val="FFFFFF"/>
                  </a:solidFill>
                  <a:latin typeface="Raleway"/>
                  <a:ea typeface="Arial Unicode MS"/>
                </a:rPr>
                <a:t>Chef de </a:t>
              </a:r>
              <a:br>
                <a:rPr lang="fr-FR" sz="416" dirty="0">
                  <a:solidFill>
                    <a:srgbClr val="FFFFFF"/>
                  </a:solidFill>
                  <a:latin typeface="Raleway"/>
                  <a:ea typeface="Arial Unicode MS"/>
                </a:rPr>
              </a:br>
              <a:r>
                <a:rPr lang="fr-FR" sz="416" dirty="0">
                  <a:solidFill>
                    <a:srgbClr val="FFFFFF"/>
                  </a:solidFill>
                  <a:latin typeface="Raleway"/>
                  <a:ea typeface="Arial Unicode MS"/>
                </a:rPr>
                <a:t>Projet (MJ)</a:t>
              </a:r>
            </a:p>
          </p:txBody>
        </p:sp>
        <p:sp>
          <p:nvSpPr>
            <p:cNvPr id="69" name="Freeform 176">
              <a:extLst>
                <a:ext uri="{FF2B5EF4-FFF2-40B4-BE49-F238E27FC236}">
                  <a16:creationId xmlns:a16="http://schemas.microsoft.com/office/drawing/2014/main" id="{46BF692D-E19C-478E-875F-F8B9504CDA4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59778" y="2582461"/>
              <a:ext cx="155087" cy="203297"/>
            </a:xfrm>
            <a:custGeom>
              <a:avLst/>
              <a:gdLst>
                <a:gd name="T0" fmla="*/ 2186 w 3321"/>
                <a:gd name="T1" fmla="*/ 1793 h 4357"/>
                <a:gd name="T2" fmla="*/ 2634 w 3321"/>
                <a:gd name="T3" fmla="*/ 974 h 4357"/>
                <a:gd name="T4" fmla="*/ 1660 w 3321"/>
                <a:gd name="T5" fmla="*/ 0 h 4357"/>
                <a:gd name="T6" fmla="*/ 686 w 3321"/>
                <a:gd name="T7" fmla="*/ 974 h 4357"/>
                <a:gd name="T8" fmla="*/ 1135 w 3321"/>
                <a:gd name="T9" fmla="*/ 1793 h 4357"/>
                <a:gd name="T10" fmla="*/ 0 w 3321"/>
                <a:gd name="T11" fmla="*/ 3035 h 4357"/>
                <a:gd name="T12" fmla="*/ 0 w 3321"/>
                <a:gd name="T13" fmla="*/ 4046 h 4357"/>
                <a:gd name="T14" fmla="*/ 3 w 3321"/>
                <a:gd name="T15" fmla="*/ 4062 h 4357"/>
                <a:gd name="T16" fmla="*/ 72 w 3321"/>
                <a:gd name="T17" fmla="*/ 4084 h 4357"/>
                <a:gd name="T18" fmla="*/ 1768 w 3321"/>
                <a:gd name="T19" fmla="*/ 4357 h 4357"/>
                <a:gd name="T20" fmla="*/ 3249 w 3321"/>
                <a:gd name="T21" fmla="*/ 4079 h 4357"/>
                <a:gd name="T22" fmla="*/ 3314 w 3321"/>
                <a:gd name="T23" fmla="*/ 4046 h 4357"/>
                <a:gd name="T24" fmla="*/ 3321 w 3321"/>
                <a:gd name="T25" fmla="*/ 4046 h 4357"/>
                <a:gd name="T26" fmla="*/ 3321 w 3321"/>
                <a:gd name="T27" fmla="*/ 3035 h 4357"/>
                <a:gd name="T28" fmla="*/ 2186 w 3321"/>
                <a:gd name="T29" fmla="*/ 1793 h 4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1" h="4357">
                  <a:moveTo>
                    <a:pt x="2186" y="1793"/>
                  </a:moveTo>
                  <a:cubicBezTo>
                    <a:pt x="2455" y="1620"/>
                    <a:pt x="2634" y="1318"/>
                    <a:pt x="2634" y="974"/>
                  </a:cubicBezTo>
                  <a:cubicBezTo>
                    <a:pt x="2634" y="436"/>
                    <a:pt x="2198" y="0"/>
                    <a:pt x="1660" y="0"/>
                  </a:cubicBezTo>
                  <a:cubicBezTo>
                    <a:pt x="1122" y="0"/>
                    <a:pt x="686" y="436"/>
                    <a:pt x="686" y="974"/>
                  </a:cubicBezTo>
                  <a:cubicBezTo>
                    <a:pt x="686" y="1318"/>
                    <a:pt x="865" y="1620"/>
                    <a:pt x="1135" y="1793"/>
                  </a:cubicBezTo>
                  <a:cubicBezTo>
                    <a:pt x="500" y="1850"/>
                    <a:pt x="0" y="2385"/>
                    <a:pt x="0" y="3035"/>
                  </a:cubicBezTo>
                  <a:lnTo>
                    <a:pt x="0" y="4046"/>
                  </a:lnTo>
                  <a:lnTo>
                    <a:pt x="3" y="4062"/>
                  </a:lnTo>
                  <a:lnTo>
                    <a:pt x="72" y="4084"/>
                  </a:lnTo>
                  <a:cubicBezTo>
                    <a:pt x="728" y="4289"/>
                    <a:pt x="1299" y="4357"/>
                    <a:pt x="1768" y="4357"/>
                  </a:cubicBezTo>
                  <a:cubicBezTo>
                    <a:pt x="2684" y="4357"/>
                    <a:pt x="3216" y="4096"/>
                    <a:pt x="3249" y="4079"/>
                  </a:cubicBezTo>
                  <a:lnTo>
                    <a:pt x="3314" y="4046"/>
                  </a:lnTo>
                  <a:lnTo>
                    <a:pt x="3321" y="4046"/>
                  </a:lnTo>
                  <a:lnTo>
                    <a:pt x="3321" y="3035"/>
                  </a:lnTo>
                  <a:cubicBezTo>
                    <a:pt x="3321" y="2385"/>
                    <a:pt x="2821" y="1850"/>
                    <a:pt x="2186" y="179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3311" tIns="31656" rIns="63311" bIns="31656" numCol="1" anchor="t" anchorCtr="0" compatLnSpc="1">
              <a:prstTxWarp prst="textNoShape">
                <a:avLst/>
              </a:prstTxWarp>
            </a:bodyPr>
            <a:lstStyle/>
            <a:p>
              <a:pPr defTabSz="304591" eaLnBrk="0" hangingPunct="0">
                <a:defRPr/>
              </a:pPr>
              <a:endParaRPr lang="en-GB" sz="1662">
                <a:solidFill>
                  <a:srgbClr val="FFFFFF"/>
                </a:solidFill>
                <a:latin typeface="Raleway"/>
                <a:ea typeface="Arial Unicode MS" panose="020B0604020202020204" pitchFamily="34" charset="-128"/>
              </a:endParaRPr>
            </a:p>
          </p:txBody>
        </p:sp>
      </p:grpSp>
      <p:grpSp>
        <p:nvGrpSpPr>
          <p:cNvPr id="70" name="Groupe 69">
            <a:extLst>
              <a:ext uri="{FF2B5EF4-FFF2-40B4-BE49-F238E27FC236}">
                <a16:creationId xmlns:a16="http://schemas.microsoft.com/office/drawing/2014/main" id="{D4F09B49-CA55-4A01-AB22-86413BDA2E26}"/>
              </a:ext>
            </a:extLst>
          </p:cNvPr>
          <p:cNvGrpSpPr/>
          <p:nvPr/>
        </p:nvGrpSpPr>
        <p:grpSpPr>
          <a:xfrm>
            <a:off x="817770" y="1631817"/>
            <a:ext cx="532842" cy="366964"/>
            <a:chOff x="557273" y="1615869"/>
            <a:chExt cx="532842" cy="366964"/>
          </a:xfrm>
        </p:grpSpPr>
        <p:sp>
          <p:nvSpPr>
            <p:cNvPr id="71" name="Freeform 176">
              <a:extLst>
                <a:ext uri="{FF2B5EF4-FFF2-40B4-BE49-F238E27FC236}">
                  <a16:creationId xmlns:a16="http://schemas.microsoft.com/office/drawing/2014/main" id="{CA43E410-43A0-4209-9C84-AB4561CAF39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59217" y="1615869"/>
              <a:ext cx="128956" cy="169043"/>
            </a:xfrm>
            <a:custGeom>
              <a:avLst/>
              <a:gdLst>
                <a:gd name="T0" fmla="*/ 2186 w 3321"/>
                <a:gd name="T1" fmla="*/ 1793 h 4357"/>
                <a:gd name="T2" fmla="*/ 2634 w 3321"/>
                <a:gd name="T3" fmla="*/ 974 h 4357"/>
                <a:gd name="T4" fmla="*/ 1660 w 3321"/>
                <a:gd name="T5" fmla="*/ 0 h 4357"/>
                <a:gd name="T6" fmla="*/ 686 w 3321"/>
                <a:gd name="T7" fmla="*/ 974 h 4357"/>
                <a:gd name="T8" fmla="*/ 1135 w 3321"/>
                <a:gd name="T9" fmla="*/ 1793 h 4357"/>
                <a:gd name="T10" fmla="*/ 0 w 3321"/>
                <a:gd name="T11" fmla="*/ 3035 h 4357"/>
                <a:gd name="T12" fmla="*/ 0 w 3321"/>
                <a:gd name="T13" fmla="*/ 4046 h 4357"/>
                <a:gd name="T14" fmla="*/ 3 w 3321"/>
                <a:gd name="T15" fmla="*/ 4062 h 4357"/>
                <a:gd name="T16" fmla="*/ 72 w 3321"/>
                <a:gd name="T17" fmla="*/ 4084 h 4357"/>
                <a:gd name="T18" fmla="*/ 1768 w 3321"/>
                <a:gd name="T19" fmla="*/ 4357 h 4357"/>
                <a:gd name="T20" fmla="*/ 3249 w 3321"/>
                <a:gd name="T21" fmla="*/ 4079 h 4357"/>
                <a:gd name="T22" fmla="*/ 3314 w 3321"/>
                <a:gd name="T23" fmla="*/ 4046 h 4357"/>
                <a:gd name="T24" fmla="*/ 3321 w 3321"/>
                <a:gd name="T25" fmla="*/ 4046 h 4357"/>
                <a:gd name="T26" fmla="*/ 3321 w 3321"/>
                <a:gd name="T27" fmla="*/ 3035 h 4357"/>
                <a:gd name="T28" fmla="*/ 2186 w 3321"/>
                <a:gd name="T29" fmla="*/ 1793 h 4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1" h="4357">
                  <a:moveTo>
                    <a:pt x="2186" y="1793"/>
                  </a:moveTo>
                  <a:cubicBezTo>
                    <a:pt x="2455" y="1620"/>
                    <a:pt x="2634" y="1318"/>
                    <a:pt x="2634" y="974"/>
                  </a:cubicBezTo>
                  <a:cubicBezTo>
                    <a:pt x="2634" y="436"/>
                    <a:pt x="2198" y="0"/>
                    <a:pt x="1660" y="0"/>
                  </a:cubicBezTo>
                  <a:cubicBezTo>
                    <a:pt x="1122" y="0"/>
                    <a:pt x="686" y="436"/>
                    <a:pt x="686" y="974"/>
                  </a:cubicBezTo>
                  <a:cubicBezTo>
                    <a:pt x="686" y="1318"/>
                    <a:pt x="865" y="1620"/>
                    <a:pt x="1135" y="1793"/>
                  </a:cubicBezTo>
                  <a:cubicBezTo>
                    <a:pt x="500" y="1850"/>
                    <a:pt x="0" y="2385"/>
                    <a:pt x="0" y="3035"/>
                  </a:cubicBezTo>
                  <a:lnTo>
                    <a:pt x="0" y="4046"/>
                  </a:lnTo>
                  <a:lnTo>
                    <a:pt x="3" y="4062"/>
                  </a:lnTo>
                  <a:lnTo>
                    <a:pt x="72" y="4084"/>
                  </a:lnTo>
                  <a:cubicBezTo>
                    <a:pt x="728" y="4289"/>
                    <a:pt x="1299" y="4357"/>
                    <a:pt x="1768" y="4357"/>
                  </a:cubicBezTo>
                  <a:cubicBezTo>
                    <a:pt x="2684" y="4357"/>
                    <a:pt x="3216" y="4096"/>
                    <a:pt x="3249" y="4079"/>
                  </a:cubicBezTo>
                  <a:lnTo>
                    <a:pt x="3314" y="4046"/>
                  </a:lnTo>
                  <a:lnTo>
                    <a:pt x="3321" y="4046"/>
                  </a:lnTo>
                  <a:lnTo>
                    <a:pt x="3321" y="3035"/>
                  </a:lnTo>
                  <a:cubicBezTo>
                    <a:pt x="3321" y="2385"/>
                    <a:pt x="2821" y="1850"/>
                    <a:pt x="2186" y="1793"/>
                  </a:cubicBezTo>
                  <a:close/>
                </a:path>
              </a:pathLst>
            </a:custGeom>
            <a:solidFill>
              <a:schemeClr val="bg1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3311" tIns="31656" rIns="63311" bIns="31656" numCol="1" anchor="t" anchorCtr="0" compatLnSpc="1">
              <a:prstTxWarp prst="textNoShape">
                <a:avLst/>
              </a:prstTxWarp>
            </a:bodyPr>
            <a:lstStyle/>
            <a:p>
              <a:pPr defTabSz="304591" eaLnBrk="0" hangingPunct="0">
                <a:defRPr/>
              </a:pPr>
              <a:endParaRPr lang="fr-FR" sz="1662">
                <a:solidFill>
                  <a:srgbClr val="FFFFFF"/>
                </a:solidFill>
                <a:latin typeface="Raleway"/>
                <a:ea typeface="Arial Unicode MS" panose="020B0604020202020204" pitchFamily="34" charset="-128"/>
              </a:endParaRPr>
            </a:p>
          </p:txBody>
        </p:sp>
        <p:sp>
          <p:nvSpPr>
            <p:cNvPr id="73" name="TextBox 1828">
              <a:extLst>
                <a:ext uri="{FF2B5EF4-FFF2-40B4-BE49-F238E27FC236}">
                  <a16:creationId xmlns:a16="http://schemas.microsoft.com/office/drawing/2014/main" id="{D47B862D-1D0E-4478-B26E-AB924BCA346F}"/>
                </a:ext>
              </a:extLst>
            </p:cNvPr>
            <p:cNvSpPr txBox="1">
              <a:spLocks/>
            </p:cNvSpPr>
            <p:nvPr/>
          </p:nvSpPr>
          <p:spPr>
            <a:xfrm>
              <a:off x="557273" y="1769600"/>
              <a:ext cx="532842" cy="213233"/>
            </a:xfrm>
            <a:prstGeom prst="rect">
              <a:avLst/>
            </a:prstGeom>
          </p:spPr>
          <p:txBody>
            <a:bodyPr vert="horz" lIns="74777" tIns="74777" rIns="74777" bIns="74777" rtlCol="0" anchor="ctr">
              <a:noAutofit/>
            </a:bodyPr>
            <a:lstStyle>
              <a:lvl1pPr marL="0" indent="0" algn="just" defTabSz="914400" rtl="0" eaLnBrk="1" latinLnBrk="0" hangingPunct="1">
                <a:lnSpc>
                  <a:spcPct val="100000"/>
                </a:lnSpc>
                <a:spcBef>
                  <a:spcPts val="1800"/>
                </a:spcBef>
                <a:buFont typeface="Arial" panose="020B0604020202020204" pitchFamily="34" charset="0"/>
                <a:buNone/>
                <a:tabLst/>
                <a:defRPr sz="160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358775" indent="-358775" algn="just" defTabSz="914400" rtl="0" eaLnBrk="1" latinLnBrk="0" hangingPunct="1">
                <a:lnSpc>
                  <a:spcPct val="100000"/>
                </a:lnSpc>
                <a:spcBef>
                  <a:spcPts val="1400"/>
                </a:spcBef>
                <a:buClr>
                  <a:schemeClr val="bg2"/>
                </a:buClr>
                <a:buFont typeface="Tempus Sans ITC" panose="04020404030D07020202" pitchFamily="82" charset="0"/>
                <a:buChar char="/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Tx/>
                <a:buNone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48000" indent="-28800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bg2"/>
                </a:buClr>
                <a:buFont typeface="Tahoma" panose="020B0604030504040204" pitchFamily="34" charset="0"/>
                <a:buChar char="›"/>
                <a:defRPr sz="1200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baseline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22142">
                <a:spcBef>
                  <a:spcPts val="1225"/>
                </a:spcBef>
                <a:defRPr/>
              </a:pPr>
              <a:r>
                <a:rPr lang="fr-FR" sz="416" dirty="0">
                  <a:solidFill>
                    <a:srgbClr val="FFFFFF"/>
                  </a:solidFill>
                  <a:latin typeface="Raleway"/>
                  <a:ea typeface="Arial Unicode MS"/>
                </a:rPr>
                <a:t>Architecte SMART (MJ)</a:t>
              </a:r>
            </a:p>
          </p:txBody>
        </p:sp>
      </p:grpSp>
      <p:sp>
        <p:nvSpPr>
          <p:cNvPr id="74" name="Rounded Rectangle 1298">
            <a:extLst>
              <a:ext uri="{FF2B5EF4-FFF2-40B4-BE49-F238E27FC236}">
                <a16:creationId xmlns:a16="http://schemas.microsoft.com/office/drawing/2014/main" id="{F0256A7C-2E62-45AD-91A3-D92C5050B1BE}"/>
              </a:ext>
            </a:extLst>
          </p:cNvPr>
          <p:cNvSpPr/>
          <p:nvPr/>
        </p:nvSpPr>
        <p:spPr>
          <a:xfrm>
            <a:off x="1397092" y="2142545"/>
            <a:ext cx="240985" cy="144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04591" eaLnBrk="0" hangingPunct="0">
              <a:defRPr/>
            </a:pPr>
            <a:endParaRPr lang="fr-FR" sz="693">
              <a:solidFill>
                <a:srgbClr val="FFFFFF"/>
              </a:solidFill>
              <a:latin typeface="Raleway"/>
              <a:ea typeface="Arial Unicode MS"/>
            </a:endParaRPr>
          </a:p>
        </p:txBody>
      </p:sp>
      <p:sp>
        <p:nvSpPr>
          <p:cNvPr id="75" name="TextBox 1828">
            <a:extLst>
              <a:ext uri="{FF2B5EF4-FFF2-40B4-BE49-F238E27FC236}">
                <a16:creationId xmlns:a16="http://schemas.microsoft.com/office/drawing/2014/main" id="{7206B8D3-2847-4CA4-A539-426FF4204CDB}"/>
              </a:ext>
            </a:extLst>
          </p:cNvPr>
          <p:cNvSpPr txBox="1">
            <a:spLocks/>
          </p:cNvSpPr>
          <p:nvPr/>
        </p:nvSpPr>
        <p:spPr>
          <a:xfrm>
            <a:off x="1311976" y="2101153"/>
            <a:ext cx="426467" cy="213233"/>
          </a:xfrm>
          <a:prstGeom prst="rect">
            <a:avLst/>
          </a:prstGeom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346">
                <a:solidFill>
                  <a:srgbClr val="0C0C0C"/>
                </a:solidFill>
                <a:latin typeface="Raleway"/>
                <a:ea typeface="Arial Unicode MS"/>
              </a:rPr>
              <a:t>Squad n</a:t>
            </a:r>
          </a:p>
        </p:txBody>
      </p:sp>
      <p:sp>
        <p:nvSpPr>
          <p:cNvPr id="76" name="TextBox 1828">
            <a:extLst>
              <a:ext uri="{FF2B5EF4-FFF2-40B4-BE49-F238E27FC236}">
                <a16:creationId xmlns:a16="http://schemas.microsoft.com/office/drawing/2014/main" id="{99397A83-0C97-4AE4-ACDA-2511B068CA45}"/>
              </a:ext>
            </a:extLst>
          </p:cNvPr>
          <p:cNvSpPr txBox="1">
            <a:spLocks/>
          </p:cNvSpPr>
          <p:nvPr/>
        </p:nvSpPr>
        <p:spPr>
          <a:xfrm>
            <a:off x="611985" y="2494171"/>
            <a:ext cx="474644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 dirty="0">
                <a:solidFill>
                  <a:srgbClr val="FFFFFF"/>
                </a:solidFill>
                <a:latin typeface="Raleway"/>
                <a:ea typeface="Arial Unicode MS"/>
              </a:rPr>
              <a:t>Product </a:t>
            </a:r>
            <a:r>
              <a:rPr lang="fr-FR" sz="416" dirty="0" err="1">
                <a:solidFill>
                  <a:srgbClr val="FFFFFF"/>
                </a:solidFill>
                <a:latin typeface="Raleway"/>
                <a:ea typeface="Arial Unicode MS"/>
              </a:rPr>
              <a:t>Owner</a:t>
            </a:r>
            <a:r>
              <a:rPr lang="fr-FR" sz="416" dirty="0">
                <a:solidFill>
                  <a:srgbClr val="FFFFFF"/>
                </a:solidFill>
                <a:latin typeface="Raleway"/>
                <a:ea typeface="Arial Unicode MS"/>
              </a:rPr>
              <a:t> (MJ)</a:t>
            </a:r>
          </a:p>
        </p:txBody>
      </p:sp>
      <p:sp>
        <p:nvSpPr>
          <p:cNvPr id="77" name="TextBox 1828">
            <a:extLst>
              <a:ext uri="{FF2B5EF4-FFF2-40B4-BE49-F238E27FC236}">
                <a16:creationId xmlns:a16="http://schemas.microsoft.com/office/drawing/2014/main" id="{84397DD8-0948-40A4-BAEF-4EB707CD3604}"/>
              </a:ext>
            </a:extLst>
          </p:cNvPr>
          <p:cNvSpPr txBox="1">
            <a:spLocks/>
          </p:cNvSpPr>
          <p:nvPr/>
        </p:nvSpPr>
        <p:spPr>
          <a:xfrm>
            <a:off x="641545" y="2291262"/>
            <a:ext cx="415520" cy="213233"/>
          </a:xfrm>
          <a:prstGeom prst="rect">
            <a:avLst/>
          </a:prstGeom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Scrum Master</a:t>
            </a:r>
          </a:p>
        </p:txBody>
      </p:sp>
      <p:sp>
        <p:nvSpPr>
          <p:cNvPr id="89" name="Freeform 176">
            <a:extLst>
              <a:ext uri="{FF2B5EF4-FFF2-40B4-BE49-F238E27FC236}">
                <a16:creationId xmlns:a16="http://schemas.microsoft.com/office/drawing/2014/main" id="{792525EC-9CFF-4143-ABF6-EC90B2486C33}"/>
              </a:ext>
            </a:extLst>
          </p:cNvPr>
          <p:cNvSpPr>
            <a:spLocks noChangeAspect="1"/>
          </p:cNvSpPr>
          <p:nvPr/>
        </p:nvSpPr>
        <p:spPr bwMode="auto">
          <a:xfrm>
            <a:off x="1151493" y="2313357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90" name="Freeform 176">
            <a:extLst>
              <a:ext uri="{FF2B5EF4-FFF2-40B4-BE49-F238E27FC236}">
                <a16:creationId xmlns:a16="http://schemas.microsoft.com/office/drawing/2014/main" id="{4CC078C3-B875-4E8F-B304-39F4BCE49C74}"/>
              </a:ext>
            </a:extLst>
          </p:cNvPr>
          <p:cNvSpPr>
            <a:spLocks noChangeAspect="1"/>
          </p:cNvSpPr>
          <p:nvPr/>
        </p:nvSpPr>
        <p:spPr bwMode="auto">
          <a:xfrm>
            <a:off x="1151493" y="2522557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92" name="TextBox 1828">
            <a:extLst>
              <a:ext uri="{FF2B5EF4-FFF2-40B4-BE49-F238E27FC236}">
                <a16:creationId xmlns:a16="http://schemas.microsoft.com/office/drawing/2014/main" id="{873BF3F8-E9DF-4586-A301-C7B18CAF5F34}"/>
              </a:ext>
            </a:extLst>
          </p:cNvPr>
          <p:cNvSpPr txBox="1">
            <a:spLocks/>
          </p:cNvSpPr>
          <p:nvPr/>
        </p:nvSpPr>
        <p:spPr>
          <a:xfrm>
            <a:off x="993257" y="2097317"/>
            <a:ext cx="426467" cy="213233"/>
          </a:xfrm>
          <a:prstGeom prst="rect">
            <a:avLst/>
          </a:prstGeom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346">
                <a:solidFill>
                  <a:srgbClr val="0C0C0C"/>
                </a:solidFill>
                <a:latin typeface="Raleway"/>
                <a:ea typeface="Arial Unicode MS"/>
              </a:rPr>
              <a:t>Squad 1</a:t>
            </a:r>
          </a:p>
        </p:txBody>
      </p:sp>
      <p:sp>
        <p:nvSpPr>
          <p:cNvPr id="93" name="Freeform 176">
            <a:extLst>
              <a:ext uri="{FF2B5EF4-FFF2-40B4-BE49-F238E27FC236}">
                <a16:creationId xmlns:a16="http://schemas.microsoft.com/office/drawing/2014/main" id="{636F210E-BFC3-495B-948B-997135DE3124}"/>
              </a:ext>
            </a:extLst>
          </p:cNvPr>
          <p:cNvSpPr>
            <a:spLocks noChangeAspect="1"/>
          </p:cNvSpPr>
          <p:nvPr/>
        </p:nvSpPr>
        <p:spPr bwMode="auto">
          <a:xfrm>
            <a:off x="1151493" y="2736303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94" name="Freeform 176">
            <a:extLst>
              <a:ext uri="{FF2B5EF4-FFF2-40B4-BE49-F238E27FC236}">
                <a16:creationId xmlns:a16="http://schemas.microsoft.com/office/drawing/2014/main" id="{11025C7E-9CC4-49A1-A1BF-7652538178C3}"/>
              </a:ext>
            </a:extLst>
          </p:cNvPr>
          <p:cNvSpPr>
            <a:spLocks noChangeAspect="1"/>
          </p:cNvSpPr>
          <p:nvPr/>
        </p:nvSpPr>
        <p:spPr bwMode="auto">
          <a:xfrm>
            <a:off x="1151493" y="2950050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01" name="Rounded Rectangle 1306">
            <a:extLst>
              <a:ext uri="{FF2B5EF4-FFF2-40B4-BE49-F238E27FC236}">
                <a16:creationId xmlns:a16="http://schemas.microsoft.com/office/drawing/2014/main" id="{32327A37-8A96-4717-A062-F508FFEA774B}"/>
              </a:ext>
            </a:extLst>
          </p:cNvPr>
          <p:cNvSpPr>
            <a:spLocks/>
          </p:cNvSpPr>
          <p:nvPr/>
        </p:nvSpPr>
        <p:spPr>
          <a:xfrm>
            <a:off x="693272" y="3616121"/>
            <a:ext cx="968016" cy="192351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304591" eaLnBrk="0" hangingPunct="0"/>
            <a:r>
              <a:rPr lang="fr-FR" sz="554" b="1" dirty="0">
                <a:solidFill>
                  <a:schemeClr val="bg1"/>
                </a:solidFill>
                <a:ea typeface="Arial Unicode MS"/>
              </a:rPr>
              <a:t>Squad d’intégration (MJ)</a:t>
            </a:r>
          </a:p>
        </p:txBody>
      </p:sp>
      <p:sp>
        <p:nvSpPr>
          <p:cNvPr id="102" name="TextBox 1828">
            <a:extLst>
              <a:ext uri="{FF2B5EF4-FFF2-40B4-BE49-F238E27FC236}">
                <a16:creationId xmlns:a16="http://schemas.microsoft.com/office/drawing/2014/main" id="{779A7151-DC41-4951-B226-BF29837CFBA7}"/>
              </a:ext>
            </a:extLst>
          </p:cNvPr>
          <p:cNvSpPr txBox="1">
            <a:spLocks/>
          </p:cNvSpPr>
          <p:nvPr/>
        </p:nvSpPr>
        <p:spPr>
          <a:xfrm>
            <a:off x="611560" y="2707917"/>
            <a:ext cx="474644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Business </a:t>
            </a:r>
            <a:r>
              <a:rPr lang="fr-FR" sz="416" err="1">
                <a:solidFill>
                  <a:srgbClr val="FFFFFF"/>
                </a:solidFill>
                <a:latin typeface="Raleway"/>
                <a:ea typeface="Arial Unicode MS"/>
              </a:rPr>
              <a:t>Analyst</a:t>
            </a:r>
            <a:endParaRPr lang="fr-FR" sz="416">
              <a:solidFill>
                <a:srgbClr val="FFFFFF"/>
              </a:solidFill>
              <a:latin typeface="Raleway"/>
              <a:ea typeface="Arial Unicode MS"/>
            </a:endParaRPr>
          </a:p>
        </p:txBody>
      </p:sp>
      <p:sp>
        <p:nvSpPr>
          <p:cNvPr id="104" name="TextBox 1828">
            <a:extLst>
              <a:ext uri="{FF2B5EF4-FFF2-40B4-BE49-F238E27FC236}">
                <a16:creationId xmlns:a16="http://schemas.microsoft.com/office/drawing/2014/main" id="{F8A2A4F9-E909-42DA-ADD8-5C60454D81F9}"/>
              </a:ext>
            </a:extLst>
          </p:cNvPr>
          <p:cNvSpPr txBox="1">
            <a:spLocks/>
          </p:cNvSpPr>
          <p:nvPr/>
        </p:nvSpPr>
        <p:spPr>
          <a:xfrm>
            <a:off x="611560" y="2921664"/>
            <a:ext cx="474644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 err="1">
                <a:solidFill>
                  <a:srgbClr val="FFFFFF"/>
                </a:solidFill>
                <a:latin typeface="Raleway"/>
                <a:ea typeface="Arial Unicode MS"/>
              </a:rPr>
              <a:t>Analys</a:t>
            </a: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te Technique</a:t>
            </a:r>
          </a:p>
        </p:txBody>
      </p:sp>
      <p:sp>
        <p:nvSpPr>
          <p:cNvPr id="109" name="Freeform 176">
            <a:extLst>
              <a:ext uri="{FF2B5EF4-FFF2-40B4-BE49-F238E27FC236}">
                <a16:creationId xmlns:a16="http://schemas.microsoft.com/office/drawing/2014/main" id="{EEECBACA-14CE-4FE0-B4A2-5E3C41E0DE78}"/>
              </a:ext>
            </a:extLst>
          </p:cNvPr>
          <p:cNvSpPr>
            <a:spLocks noChangeAspect="1"/>
          </p:cNvSpPr>
          <p:nvPr/>
        </p:nvSpPr>
        <p:spPr bwMode="auto">
          <a:xfrm>
            <a:off x="1151493" y="3154700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10" name="TextBox 1828">
            <a:extLst>
              <a:ext uri="{FF2B5EF4-FFF2-40B4-BE49-F238E27FC236}">
                <a16:creationId xmlns:a16="http://schemas.microsoft.com/office/drawing/2014/main" id="{2A872E63-8AAA-4449-9813-B633A9DB5263}"/>
              </a:ext>
            </a:extLst>
          </p:cNvPr>
          <p:cNvSpPr txBox="1">
            <a:spLocks/>
          </p:cNvSpPr>
          <p:nvPr/>
        </p:nvSpPr>
        <p:spPr>
          <a:xfrm>
            <a:off x="575688" y="3126314"/>
            <a:ext cx="546388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Architecte de </a:t>
            </a:r>
            <a:r>
              <a:rPr lang="fr-FR" sz="416" err="1">
                <a:solidFill>
                  <a:srgbClr val="FFFFFF"/>
                </a:solidFill>
                <a:latin typeface="Raleway"/>
                <a:ea typeface="Arial Unicode MS"/>
              </a:rPr>
              <a:t>squad</a:t>
            </a:r>
            <a:endParaRPr lang="fr-FR" sz="416">
              <a:solidFill>
                <a:srgbClr val="FFFFFF"/>
              </a:solidFill>
              <a:latin typeface="Raleway"/>
              <a:ea typeface="Arial Unicode MS"/>
            </a:endParaRPr>
          </a:p>
        </p:txBody>
      </p:sp>
      <p:sp>
        <p:nvSpPr>
          <p:cNvPr id="111" name="Freeform 176">
            <a:extLst>
              <a:ext uri="{FF2B5EF4-FFF2-40B4-BE49-F238E27FC236}">
                <a16:creationId xmlns:a16="http://schemas.microsoft.com/office/drawing/2014/main" id="{53187344-1E03-415C-8F3B-60BBA327490D}"/>
              </a:ext>
            </a:extLst>
          </p:cNvPr>
          <p:cNvSpPr>
            <a:spLocks noChangeAspect="1"/>
          </p:cNvSpPr>
          <p:nvPr/>
        </p:nvSpPr>
        <p:spPr bwMode="auto">
          <a:xfrm>
            <a:off x="1150395" y="3357318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17" name="Freeform 176">
            <a:extLst>
              <a:ext uri="{FF2B5EF4-FFF2-40B4-BE49-F238E27FC236}">
                <a16:creationId xmlns:a16="http://schemas.microsoft.com/office/drawing/2014/main" id="{6D5C25FA-6030-4278-B585-F74CE1AFF63E}"/>
              </a:ext>
            </a:extLst>
          </p:cNvPr>
          <p:cNvSpPr>
            <a:spLocks noChangeAspect="1"/>
          </p:cNvSpPr>
          <p:nvPr/>
        </p:nvSpPr>
        <p:spPr bwMode="auto">
          <a:xfrm>
            <a:off x="1456995" y="2308152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18" name="Freeform 176">
            <a:extLst>
              <a:ext uri="{FF2B5EF4-FFF2-40B4-BE49-F238E27FC236}">
                <a16:creationId xmlns:a16="http://schemas.microsoft.com/office/drawing/2014/main" id="{29A948A1-5544-477B-A70A-E19700A685F7}"/>
              </a:ext>
            </a:extLst>
          </p:cNvPr>
          <p:cNvSpPr>
            <a:spLocks noChangeAspect="1"/>
          </p:cNvSpPr>
          <p:nvPr/>
        </p:nvSpPr>
        <p:spPr bwMode="auto">
          <a:xfrm>
            <a:off x="1456995" y="2517352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20" name="Freeform 176">
            <a:extLst>
              <a:ext uri="{FF2B5EF4-FFF2-40B4-BE49-F238E27FC236}">
                <a16:creationId xmlns:a16="http://schemas.microsoft.com/office/drawing/2014/main" id="{5FAA6A98-4575-46B4-B5E9-A221D1771210}"/>
              </a:ext>
            </a:extLst>
          </p:cNvPr>
          <p:cNvSpPr>
            <a:spLocks noChangeAspect="1"/>
          </p:cNvSpPr>
          <p:nvPr/>
        </p:nvSpPr>
        <p:spPr bwMode="auto">
          <a:xfrm>
            <a:off x="1456995" y="2731098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30" name="Freeform 176">
            <a:extLst>
              <a:ext uri="{FF2B5EF4-FFF2-40B4-BE49-F238E27FC236}">
                <a16:creationId xmlns:a16="http://schemas.microsoft.com/office/drawing/2014/main" id="{ED905C5E-E238-47AF-80BB-C89F684D52FF}"/>
              </a:ext>
            </a:extLst>
          </p:cNvPr>
          <p:cNvSpPr>
            <a:spLocks noChangeAspect="1"/>
          </p:cNvSpPr>
          <p:nvPr/>
        </p:nvSpPr>
        <p:spPr bwMode="auto">
          <a:xfrm>
            <a:off x="1456995" y="2944845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32" name="Freeform 176">
            <a:extLst>
              <a:ext uri="{FF2B5EF4-FFF2-40B4-BE49-F238E27FC236}">
                <a16:creationId xmlns:a16="http://schemas.microsoft.com/office/drawing/2014/main" id="{F55C2479-2609-4A54-9C01-C5399C73D616}"/>
              </a:ext>
            </a:extLst>
          </p:cNvPr>
          <p:cNvSpPr>
            <a:spLocks noChangeAspect="1"/>
          </p:cNvSpPr>
          <p:nvPr/>
        </p:nvSpPr>
        <p:spPr bwMode="auto">
          <a:xfrm>
            <a:off x="1456995" y="3149495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35" name="Freeform 176">
            <a:extLst>
              <a:ext uri="{FF2B5EF4-FFF2-40B4-BE49-F238E27FC236}">
                <a16:creationId xmlns:a16="http://schemas.microsoft.com/office/drawing/2014/main" id="{35EE3B7E-F4F1-4F18-B248-3F71B77D1A9D}"/>
              </a:ext>
            </a:extLst>
          </p:cNvPr>
          <p:cNvSpPr>
            <a:spLocks noChangeAspect="1"/>
          </p:cNvSpPr>
          <p:nvPr/>
        </p:nvSpPr>
        <p:spPr bwMode="auto">
          <a:xfrm>
            <a:off x="1455897" y="3352113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36" name="TextBox 1828">
            <a:extLst>
              <a:ext uri="{FF2B5EF4-FFF2-40B4-BE49-F238E27FC236}">
                <a16:creationId xmlns:a16="http://schemas.microsoft.com/office/drawing/2014/main" id="{44F30BC2-AEF4-4A56-8188-BDABE327C6E9}"/>
              </a:ext>
            </a:extLst>
          </p:cNvPr>
          <p:cNvSpPr txBox="1">
            <a:spLocks/>
          </p:cNvSpPr>
          <p:nvPr/>
        </p:nvSpPr>
        <p:spPr>
          <a:xfrm>
            <a:off x="575688" y="3328932"/>
            <a:ext cx="546388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Développeurs</a:t>
            </a:r>
          </a:p>
        </p:txBody>
      </p:sp>
      <p:sp>
        <p:nvSpPr>
          <p:cNvPr id="127" name="Freeform 97">
            <a:extLst>
              <a:ext uri="{FF2B5EF4-FFF2-40B4-BE49-F238E27FC236}">
                <a16:creationId xmlns:a16="http://schemas.microsoft.com/office/drawing/2014/main" id="{F2638FD1-3BF7-427D-88E7-92CD4351331F}"/>
              </a:ext>
            </a:extLst>
          </p:cNvPr>
          <p:cNvSpPr>
            <a:spLocks/>
          </p:cNvSpPr>
          <p:nvPr/>
        </p:nvSpPr>
        <p:spPr>
          <a:xfrm rot="14954027">
            <a:off x="1571154" y="1440969"/>
            <a:ext cx="592549" cy="1663690"/>
          </a:xfrm>
          <a:custGeom>
            <a:avLst/>
            <a:gdLst>
              <a:gd name="connsiteX0" fmla="*/ 0 w 2281238"/>
              <a:gd name="connsiteY0" fmla="*/ 0 h 1909762"/>
              <a:gd name="connsiteX1" fmla="*/ 2281238 w 2281238"/>
              <a:gd name="connsiteY1" fmla="*/ 1171575 h 1909762"/>
              <a:gd name="connsiteX2" fmla="*/ 1390650 w 2281238"/>
              <a:gd name="connsiteY2" fmla="*/ 1909762 h 1909762"/>
              <a:gd name="connsiteX3" fmla="*/ 0 w 2281238"/>
              <a:gd name="connsiteY3" fmla="*/ 0 h 1909762"/>
              <a:gd name="connsiteX0" fmla="*/ 368300 w 890588"/>
              <a:gd name="connsiteY0" fmla="*/ 0 h 1903412"/>
              <a:gd name="connsiteX1" fmla="*/ 890588 w 890588"/>
              <a:gd name="connsiteY1" fmla="*/ 1165225 h 1903412"/>
              <a:gd name="connsiteX2" fmla="*/ 0 w 890588"/>
              <a:gd name="connsiteY2" fmla="*/ 1903412 h 1903412"/>
              <a:gd name="connsiteX3" fmla="*/ 368300 w 890588"/>
              <a:gd name="connsiteY3" fmla="*/ 0 h 1903412"/>
              <a:gd name="connsiteX0" fmla="*/ 495300 w 1017588"/>
              <a:gd name="connsiteY0" fmla="*/ 0 h 1547812"/>
              <a:gd name="connsiteX1" fmla="*/ 1017588 w 1017588"/>
              <a:gd name="connsiteY1" fmla="*/ 1165225 h 1547812"/>
              <a:gd name="connsiteX2" fmla="*/ 0 w 1017588"/>
              <a:gd name="connsiteY2" fmla="*/ 1547812 h 1547812"/>
              <a:gd name="connsiteX3" fmla="*/ 495300 w 1017588"/>
              <a:gd name="connsiteY3" fmla="*/ 0 h 1547812"/>
              <a:gd name="connsiteX0" fmla="*/ 495300 w 1112838"/>
              <a:gd name="connsiteY0" fmla="*/ 0 h 1597025"/>
              <a:gd name="connsiteX1" fmla="*/ 1112838 w 1112838"/>
              <a:gd name="connsiteY1" fmla="*/ 1597025 h 1597025"/>
              <a:gd name="connsiteX2" fmla="*/ 0 w 1112838"/>
              <a:gd name="connsiteY2" fmla="*/ 1547812 h 1597025"/>
              <a:gd name="connsiteX3" fmla="*/ 495300 w 1112838"/>
              <a:gd name="connsiteY3" fmla="*/ 0 h 1597025"/>
              <a:gd name="connsiteX0" fmla="*/ 0 w 1243013"/>
              <a:gd name="connsiteY0" fmla="*/ 0 h 1593850"/>
              <a:gd name="connsiteX1" fmla="*/ 1243013 w 1243013"/>
              <a:gd name="connsiteY1" fmla="*/ 1593850 h 1593850"/>
              <a:gd name="connsiteX2" fmla="*/ 130175 w 1243013"/>
              <a:gd name="connsiteY2" fmla="*/ 1544637 h 1593850"/>
              <a:gd name="connsiteX3" fmla="*/ 0 w 1243013"/>
              <a:gd name="connsiteY3" fmla="*/ 0 h 1593850"/>
              <a:gd name="connsiteX0" fmla="*/ 0 w 1201738"/>
              <a:gd name="connsiteY0" fmla="*/ 0 h 1544637"/>
              <a:gd name="connsiteX1" fmla="*/ 1201738 w 1201738"/>
              <a:gd name="connsiteY1" fmla="*/ 1349375 h 1544637"/>
              <a:gd name="connsiteX2" fmla="*/ 130175 w 1201738"/>
              <a:gd name="connsiteY2" fmla="*/ 1544637 h 1544637"/>
              <a:gd name="connsiteX3" fmla="*/ 0 w 1201738"/>
              <a:gd name="connsiteY3" fmla="*/ 0 h 1544637"/>
              <a:gd name="connsiteX0" fmla="*/ 0 w 1201738"/>
              <a:gd name="connsiteY0" fmla="*/ 0 h 1712912"/>
              <a:gd name="connsiteX1" fmla="*/ 1201738 w 1201738"/>
              <a:gd name="connsiteY1" fmla="*/ 1349375 h 1712912"/>
              <a:gd name="connsiteX2" fmla="*/ 152400 w 1201738"/>
              <a:gd name="connsiteY2" fmla="*/ 1712912 h 1712912"/>
              <a:gd name="connsiteX3" fmla="*/ 0 w 1201738"/>
              <a:gd name="connsiteY3" fmla="*/ 0 h 1712912"/>
              <a:gd name="connsiteX0" fmla="*/ 0 w 2352358"/>
              <a:gd name="connsiteY0" fmla="*/ 0 h 2124392"/>
              <a:gd name="connsiteX1" fmla="*/ 2352358 w 2352358"/>
              <a:gd name="connsiteY1" fmla="*/ 1760855 h 2124392"/>
              <a:gd name="connsiteX2" fmla="*/ 1303020 w 2352358"/>
              <a:gd name="connsiteY2" fmla="*/ 2124392 h 2124392"/>
              <a:gd name="connsiteX3" fmla="*/ 0 w 2352358"/>
              <a:gd name="connsiteY3" fmla="*/ 0 h 2124392"/>
              <a:gd name="connsiteX0" fmla="*/ 0 w 2329498"/>
              <a:gd name="connsiteY0" fmla="*/ 0 h 2124392"/>
              <a:gd name="connsiteX1" fmla="*/ 2329498 w 2329498"/>
              <a:gd name="connsiteY1" fmla="*/ 1654175 h 2124392"/>
              <a:gd name="connsiteX2" fmla="*/ 1303020 w 2329498"/>
              <a:gd name="connsiteY2" fmla="*/ 2124392 h 2124392"/>
              <a:gd name="connsiteX3" fmla="*/ 0 w 2329498"/>
              <a:gd name="connsiteY3" fmla="*/ 0 h 2124392"/>
              <a:gd name="connsiteX0" fmla="*/ 0 w 2329498"/>
              <a:gd name="connsiteY0" fmla="*/ 0 h 2352992"/>
              <a:gd name="connsiteX1" fmla="*/ 2329498 w 2329498"/>
              <a:gd name="connsiteY1" fmla="*/ 1654175 h 2352992"/>
              <a:gd name="connsiteX2" fmla="*/ 1432560 w 2329498"/>
              <a:gd name="connsiteY2" fmla="*/ 2352992 h 2352992"/>
              <a:gd name="connsiteX3" fmla="*/ 0 w 2329498"/>
              <a:gd name="connsiteY3" fmla="*/ 0 h 2352992"/>
              <a:gd name="connsiteX0" fmla="*/ 0 w 1757998"/>
              <a:gd name="connsiteY0" fmla="*/ 0 h 2359342"/>
              <a:gd name="connsiteX1" fmla="*/ 1757998 w 1757998"/>
              <a:gd name="connsiteY1" fmla="*/ 1660525 h 2359342"/>
              <a:gd name="connsiteX2" fmla="*/ 861060 w 1757998"/>
              <a:gd name="connsiteY2" fmla="*/ 2359342 h 2359342"/>
              <a:gd name="connsiteX3" fmla="*/ 0 w 1757998"/>
              <a:gd name="connsiteY3" fmla="*/ 0 h 2359342"/>
              <a:gd name="connsiteX0" fmla="*/ 0 w 1757998"/>
              <a:gd name="connsiteY0" fmla="*/ 0 h 2321242"/>
              <a:gd name="connsiteX1" fmla="*/ 1757998 w 1757998"/>
              <a:gd name="connsiteY1" fmla="*/ 1660525 h 2321242"/>
              <a:gd name="connsiteX2" fmla="*/ 835660 w 1757998"/>
              <a:gd name="connsiteY2" fmla="*/ 2321242 h 2321242"/>
              <a:gd name="connsiteX3" fmla="*/ 0 w 1757998"/>
              <a:gd name="connsiteY3" fmla="*/ 0 h 2321242"/>
              <a:gd name="connsiteX0" fmla="*/ 0 w 1738948"/>
              <a:gd name="connsiteY0" fmla="*/ 0 h 2321242"/>
              <a:gd name="connsiteX1" fmla="*/ 1738948 w 1738948"/>
              <a:gd name="connsiteY1" fmla="*/ 1679575 h 2321242"/>
              <a:gd name="connsiteX2" fmla="*/ 835660 w 1738948"/>
              <a:gd name="connsiteY2" fmla="*/ 2321242 h 2321242"/>
              <a:gd name="connsiteX3" fmla="*/ 0 w 1738948"/>
              <a:gd name="connsiteY3" fmla="*/ 0 h 2321242"/>
              <a:gd name="connsiteX0" fmla="*/ 0 w 1783426"/>
              <a:gd name="connsiteY0" fmla="*/ 0 h 2321242"/>
              <a:gd name="connsiteX1" fmla="*/ 1783426 w 1783426"/>
              <a:gd name="connsiteY1" fmla="*/ 1537335 h 2321242"/>
              <a:gd name="connsiteX2" fmla="*/ 835660 w 1783426"/>
              <a:gd name="connsiteY2" fmla="*/ 2321242 h 2321242"/>
              <a:gd name="connsiteX3" fmla="*/ 0 w 1783426"/>
              <a:gd name="connsiteY3" fmla="*/ 0 h 2321242"/>
              <a:gd name="connsiteX0" fmla="*/ 0 w 1783426"/>
              <a:gd name="connsiteY0" fmla="*/ 0 h 1904682"/>
              <a:gd name="connsiteX1" fmla="*/ 1783426 w 1783426"/>
              <a:gd name="connsiteY1" fmla="*/ 1537335 h 1904682"/>
              <a:gd name="connsiteX2" fmla="*/ 257446 w 1783426"/>
              <a:gd name="connsiteY2" fmla="*/ 1904682 h 1904682"/>
              <a:gd name="connsiteX3" fmla="*/ 0 w 1783426"/>
              <a:gd name="connsiteY3" fmla="*/ 0 h 1904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3426" h="1904682">
                <a:moveTo>
                  <a:pt x="0" y="0"/>
                </a:moveTo>
                <a:lnTo>
                  <a:pt x="1783426" y="1537335"/>
                </a:lnTo>
                <a:lnTo>
                  <a:pt x="257446" y="190468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alpha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defTabSz="912791"/>
            <a:endParaRPr lang="fr-FR" sz="1600">
              <a:solidFill>
                <a:srgbClr val="0C0C0C"/>
              </a:solidFill>
              <a:latin typeface="Raleway"/>
            </a:endParaRPr>
          </a:p>
        </p:txBody>
      </p:sp>
      <p:sp>
        <p:nvSpPr>
          <p:cNvPr id="128" name="Ellipse 127">
            <a:extLst>
              <a:ext uri="{FF2B5EF4-FFF2-40B4-BE49-F238E27FC236}">
                <a16:creationId xmlns:a16="http://schemas.microsoft.com/office/drawing/2014/main" id="{C81930FA-C5F5-4F8E-AF26-F81BC0363689}"/>
              </a:ext>
            </a:extLst>
          </p:cNvPr>
          <p:cNvSpPr>
            <a:spLocks noChangeAspect="1"/>
          </p:cNvSpPr>
          <p:nvPr/>
        </p:nvSpPr>
        <p:spPr>
          <a:xfrm>
            <a:off x="2147706" y="1269789"/>
            <a:ext cx="936578" cy="943524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73269" rIns="36000" bIns="732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47664" eaLnBrk="0" hangingPunct="0"/>
            <a:r>
              <a:rPr lang="fr-FR" sz="900" b="1" dirty="0">
                <a:solidFill>
                  <a:srgbClr val="EAB662"/>
                </a:solidFill>
                <a:latin typeface="Raleway"/>
                <a:cs typeface="Arial" panose="020B0604020202020204" pitchFamily="34" charset="0"/>
              </a:rPr>
              <a:t>Business </a:t>
            </a:r>
            <a:r>
              <a:rPr lang="fr-FR" sz="900" b="1" dirty="0" err="1">
                <a:solidFill>
                  <a:srgbClr val="EAB662"/>
                </a:solidFill>
                <a:latin typeface="Raleway"/>
                <a:cs typeface="Arial" panose="020B0604020202020204" pitchFamily="34" charset="0"/>
              </a:rPr>
              <a:t>Analyst</a:t>
            </a:r>
            <a:br>
              <a:rPr lang="fr-FR" sz="900" b="1" dirty="0">
                <a:solidFill>
                  <a:srgbClr val="EAB662"/>
                </a:solidFill>
                <a:latin typeface="Raleway"/>
                <a:cs typeface="Arial" panose="020B0604020202020204" pitchFamily="34" charset="0"/>
              </a:rPr>
            </a:br>
            <a:r>
              <a:rPr lang="fr-FR" sz="900" b="1" dirty="0">
                <a:solidFill>
                  <a:srgbClr val="EAB662"/>
                </a:solidFill>
                <a:latin typeface="Raleway"/>
                <a:cs typeface="Arial" panose="020B0604020202020204" pitchFamily="34" charset="0"/>
              </a:rPr>
              <a:t>(BA)</a:t>
            </a:r>
          </a:p>
        </p:txBody>
      </p:sp>
    </p:spTree>
    <p:extLst>
      <p:ext uri="{BB962C8B-B14F-4D97-AF65-F5344CB8AC3E}">
        <p14:creationId xmlns:p14="http://schemas.microsoft.com/office/powerpoint/2010/main" val="2907465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FA904D7-E33C-472B-92F7-DDC4A85932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791"/>
            <a:r>
              <a:rPr lang="fr-FR" altLang="fr-FR">
                <a:solidFill>
                  <a:srgbClr val="0C0C0C"/>
                </a:solidFill>
                <a:latin typeface="Raleway"/>
                <a:ea typeface="MS PGothic" panose="020B0600070205080204" pitchFamily="34" charset="-128"/>
              </a:rPr>
              <a:t>p.</a:t>
            </a:r>
            <a:fld id="{3164A48C-5A55-4ACD-8BDA-408285186C6C}" type="slidenum">
              <a:rPr lang="fr-FR" altLang="fr-FR">
                <a:solidFill>
                  <a:srgbClr val="0C0C0C"/>
                </a:solidFill>
                <a:latin typeface="Raleway"/>
                <a:ea typeface="MS PGothic" panose="020B0600070205080204" pitchFamily="34" charset="-128"/>
              </a:rPr>
              <a:pPr defTabSz="912791"/>
              <a:t>6</a:t>
            </a:fld>
            <a:endParaRPr lang="fr-FR" altLang="fr-FR">
              <a:solidFill>
                <a:srgbClr val="0C0C0C"/>
              </a:solidFill>
              <a:latin typeface="Raleway"/>
              <a:ea typeface="MS PGothic" panose="020B0600070205080204" pitchFamily="34" charset="-128"/>
            </a:endParaRPr>
          </a:p>
        </p:txBody>
      </p:sp>
      <p:sp>
        <p:nvSpPr>
          <p:cNvPr id="55" name="TextBox 116">
            <a:extLst>
              <a:ext uri="{FF2B5EF4-FFF2-40B4-BE49-F238E27FC236}">
                <a16:creationId xmlns:a16="http://schemas.microsoft.com/office/drawing/2014/main" id="{DA597F7F-E2E2-43B5-B3FD-1675153C436F}"/>
              </a:ext>
            </a:extLst>
          </p:cNvPr>
          <p:cNvSpPr txBox="1"/>
          <p:nvPr/>
        </p:nvSpPr>
        <p:spPr>
          <a:xfrm>
            <a:off x="2825898" y="4260414"/>
            <a:ext cx="1314054" cy="1692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0" lvl="0" indent="0" defTabSz="685122" eaLnBrk="1" latinLnBrk="0" hangingPunct="1">
              <a:buClr>
                <a:schemeClr val="tx2"/>
              </a:buClr>
              <a:buSzPct val="100000"/>
              <a:defRPr lang="x-none" sz="1071" baseline="0">
                <a:latin typeface="+mn-lt"/>
              </a:defRPr>
            </a:lvl1pPr>
            <a:lvl2pPr marL="148200" lvl="1" indent="-146986" defTabSz="685122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071" baseline="0">
                <a:latin typeface="+mn-lt"/>
              </a:defRPr>
            </a:lvl2pPr>
            <a:lvl3pPr marL="349849" lvl="2" indent="-200435" defTabSz="685122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071" baseline="0">
                <a:latin typeface="+mn-lt"/>
              </a:defRPr>
            </a:lvl3pPr>
            <a:lvl4pPr marL="470111" lvl="3" indent="-119046" defTabSz="685122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071" baseline="0">
                <a:latin typeface="+mn-lt"/>
              </a:defRPr>
            </a:lvl4pPr>
            <a:lvl5pPr marL="573753" lvl="4" indent="-99610" defTabSz="685122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071" baseline="0">
                <a:latin typeface="+mn-lt"/>
              </a:defRPr>
            </a:lvl5pPr>
            <a:lvl6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224" baseline="0">
                <a:latin typeface="+mn-lt"/>
              </a:defRPr>
            </a:lvl6pPr>
            <a:lvl7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224" baseline="0">
                <a:latin typeface="+mn-lt"/>
              </a:defRPr>
            </a:lvl7pPr>
            <a:lvl8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224" baseline="0">
                <a:latin typeface="+mn-lt"/>
              </a:defRPr>
            </a:lvl8pPr>
            <a:lvl9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224" baseline="0">
                <a:latin typeface="+mn-lt"/>
              </a:defRPr>
            </a:lvl9pPr>
          </a:lstStyle>
          <a:p>
            <a:pPr marL="148196" lvl="1" indent="-146982" defTabSz="685105">
              <a:buClr>
                <a:srgbClr val="213A8F"/>
              </a:buClr>
            </a:pPr>
            <a:endParaRPr lang="fr-FR" sz="1100">
              <a:solidFill>
                <a:srgbClr val="E6E5E4"/>
              </a:solidFill>
              <a:latin typeface="Raleway"/>
            </a:endParaRP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D1939550-740C-4AE0-AECC-65A7F14C09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236705"/>
              </p:ext>
            </p:extLst>
          </p:nvPr>
        </p:nvGraphicFramePr>
        <p:xfrm>
          <a:off x="3203848" y="1315978"/>
          <a:ext cx="5754258" cy="2284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5979">
                  <a:extLst>
                    <a:ext uri="{9D8B030D-6E8A-4147-A177-3AD203B41FA5}">
                      <a16:colId xmlns:a16="http://schemas.microsoft.com/office/drawing/2014/main" val="386173012"/>
                    </a:ext>
                  </a:extLst>
                </a:gridCol>
                <a:gridCol w="4588279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88032">
                <a:tc gridSpan="2">
                  <a:txBody>
                    <a:bodyPr/>
                    <a:lstStyle/>
                    <a:p>
                      <a:pPr marL="1235" marR="0" lvl="1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1" dirty="0"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cs typeface="Arial" panose="020B0604020202020204" pitchFamily="34" charset="0"/>
                        </a:rPr>
                        <a:t>Missions et activités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169915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fr-FR" sz="7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C0C0C">
                            <a:lumMod val="50000"/>
                            <a:lumOff val="50000"/>
                          </a:srgbClr>
                        </a:solidFill>
                        <a:effectLst/>
                        <a:uLnTx/>
                        <a:uFillTx/>
                        <a:latin typeface="Raleway" panose="020B0503030101060003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1235" lvl="1" indent="0">
                        <a:spcBef>
                          <a:spcPct val="20000"/>
                        </a:spcBef>
                        <a:buNone/>
                      </a:pPr>
                      <a:r>
                        <a:rPr lang="fr-FR" sz="900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sym typeface="Arial"/>
                        </a:rPr>
                        <a:t>S’assurer de la bonne réalisation technique du produit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Contribue aux études de faisabilité en amont de la réalisation </a:t>
                      </a:r>
                    </a:p>
                    <a:p>
                      <a:pPr marL="171450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Contribue à la conception technique détaillée en cohérence avec les orientations de l’architecte SMART et de l’architecte de Squad</a:t>
                      </a:r>
                    </a:p>
                    <a:p>
                      <a:pPr marL="171450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Contribue à l’enrichissement des </a:t>
                      </a:r>
                      <a:r>
                        <a:rPr kumimoji="0" lang="fr-FR" sz="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Enablers</a:t>
                      </a: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Stories sur son périmètre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5502938"/>
                  </a:ext>
                </a:extLst>
              </a:tr>
              <a:tr h="517853">
                <a:tc>
                  <a:txBody>
                    <a:bodyPr/>
                    <a:lstStyle/>
                    <a:p>
                      <a:pPr marL="1235" lvl="1" indent="0">
                        <a:spcBef>
                          <a:spcPct val="20000"/>
                        </a:spcBef>
                        <a:buNone/>
                      </a:pPr>
                      <a:r>
                        <a:rPr lang="fr-FR" sz="900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sym typeface="Arial"/>
                        </a:rPr>
                        <a:t>Garantir la bonne exploitation du produit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296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bg1">
                            <a:lumMod val="50000"/>
                          </a:schemeClr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Contribue à la rédaction d’un manuel d’exploitation et de ses annexes</a:t>
                      </a:r>
                    </a:p>
                    <a:p>
                      <a:pPr marL="171450" marR="0" lvl="0" indent="-171450" algn="l" defTabSz="914296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bg1">
                            <a:lumMod val="50000"/>
                          </a:schemeClr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Rédige ou contribue à la rédaction du manuel et de la note d’installation</a:t>
                      </a:r>
                    </a:p>
                    <a:p>
                      <a:pPr marL="171450" lvl="0" indent="-171450" algn="l" defTabSz="914296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fr-FR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Contribue à l’analyse d’impact des anomalies en production (support N2 et N3)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8202092"/>
                  </a:ext>
                </a:extLst>
              </a:tr>
              <a:tr h="838200">
                <a:tc>
                  <a:txBody>
                    <a:bodyPr/>
                    <a:lstStyle/>
                    <a:p>
                      <a:pPr marL="1235" lvl="1" indent="0">
                        <a:spcBef>
                          <a:spcPct val="20000"/>
                        </a:spcBef>
                        <a:buNone/>
                      </a:pPr>
                      <a:r>
                        <a:rPr lang="fr-FR" sz="900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sym typeface="Arial"/>
                        </a:rPr>
                        <a:t>Participer à l’activité de tests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Contribue à la définition de la stratégie de tests avec le CP Tests (CPT)</a:t>
                      </a:r>
                    </a:p>
                    <a:p>
                      <a:pPr marL="171450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Approuve les tests unitaires</a:t>
                      </a:r>
                    </a:p>
                    <a:p>
                      <a:pPr marL="171450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Contribue à la réalisation des tests systèmes sur la partie technique et assiste les BA sur la partie fonctionnelle </a:t>
                      </a:r>
                    </a:p>
                    <a:p>
                      <a:pPr marL="171450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Assiste la squad d’intégration dans la réalisation des tests d’intégration applicative (TIA)</a:t>
                      </a:r>
                    </a:p>
                    <a:p>
                      <a:pPr marL="171450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Produit la stratégie de tests de performance (inclus dans les TAO) et assiste la squad d’intégration dans leur exécution 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427327"/>
                  </a:ext>
                </a:extLst>
              </a:tr>
            </a:tbl>
          </a:graphicData>
        </a:graphic>
      </p:graphicFrame>
      <p:graphicFrame>
        <p:nvGraphicFramePr>
          <p:cNvPr id="78" name="Tableau 77">
            <a:extLst>
              <a:ext uri="{FF2B5EF4-FFF2-40B4-BE49-F238E27FC236}">
                <a16:creationId xmlns:a16="http://schemas.microsoft.com/office/drawing/2014/main" id="{A4A798D5-7428-46E1-A30B-84FC417BDD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406180"/>
              </p:ext>
            </p:extLst>
          </p:nvPr>
        </p:nvGraphicFramePr>
        <p:xfrm>
          <a:off x="3203849" y="553504"/>
          <a:ext cx="2655451" cy="805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5451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1000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Description 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517853">
                <a:tc>
                  <a:txBody>
                    <a:bodyPr/>
                    <a:lstStyle/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Il enrichie les </a:t>
                      </a:r>
                      <a:r>
                        <a:rPr lang="fr-FR" sz="7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Enablers</a:t>
                      </a: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 Stories de la squad 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</a:tbl>
          </a:graphicData>
        </a:graphic>
      </p:graphicFrame>
      <p:graphicFrame>
        <p:nvGraphicFramePr>
          <p:cNvPr id="114" name="Tableau 113">
            <a:extLst>
              <a:ext uri="{FF2B5EF4-FFF2-40B4-BE49-F238E27FC236}">
                <a16:creationId xmlns:a16="http://schemas.microsoft.com/office/drawing/2014/main" id="{BDFC6B0C-A8E7-42B3-909A-C61AB09FF8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496214"/>
              </p:ext>
            </p:extLst>
          </p:nvPr>
        </p:nvGraphicFramePr>
        <p:xfrm>
          <a:off x="5931308" y="553504"/>
          <a:ext cx="3026799" cy="912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6799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r>
                        <a:rPr lang="fr-FR" sz="1000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Périmètre de responsabilités 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624840">
                <a:tc>
                  <a:txBody>
                    <a:bodyPr/>
                    <a:lstStyle/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Il s’assure du fait que les exigences techniques sont bien prises en compte </a:t>
                      </a:r>
                    </a:p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Il s’assure du fait que les critères d’acceptation des </a:t>
                      </a:r>
                      <a:r>
                        <a:rPr lang="fr-FR" sz="7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Enablers</a:t>
                      </a: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 Stories soient bien respectés avant proposition à l’architecte de la squad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</a:tbl>
          </a:graphicData>
        </a:graphic>
      </p:graphicFrame>
      <p:sp>
        <p:nvSpPr>
          <p:cNvPr id="72" name="Rectangle 71">
            <a:extLst>
              <a:ext uri="{FF2B5EF4-FFF2-40B4-BE49-F238E27FC236}">
                <a16:creationId xmlns:a16="http://schemas.microsoft.com/office/drawing/2014/main" id="{5157DAC8-02B9-4566-A512-AE095E5EE288}"/>
              </a:ext>
            </a:extLst>
          </p:cNvPr>
          <p:cNvSpPr/>
          <p:nvPr/>
        </p:nvSpPr>
        <p:spPr>
          <a:xfrm>
            <a:off x="8028385" y="339503"/>
            <a:ext cx="1125093" cy="18140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791"/>
            <a:r>
              <a:rPr lang="fr-FR" sz="1000" b="1">
                <a:solidFill>
                  <a:prstClr val="white"/>
                </a:solidFill>
                <a:latin typeface="Raleway"/>
              </a:rPr>
              <a:t>Squad</a:t>
            </a:r>
          </a:p>
        </p:txBody>
      </p:sp>
      <p:graphicFrame>
        <p:nvGraphicFramePr>
          <p:cNvPr id="115" name="Tableau 114">
            <a:extLst>
              <a:ext uri="{FF2B5EF4-FFF2-40B4-BE49-F238E27FC236}">
                <a16:creationId xmlns:a16="http://schemas.microsoft.com/office/drawing/2014/main" id="{D37FF30F-D36C-43C6-99E7-5BBB40BB1882}"/>
              </a:ext>
            </a:extLst>
          </p:cNvPr>
          <p:cNvGraphicFramePr>
            <a:graphicFrameLocks noGrp="1"/>
          </p:cNvGraphicFramePr>
          <p:nvPr/>
        </p:nvGraphicFramePr>
        <p:xfrm>
          <a:off x="275045" y="3999977"/>
          <a:ext cx="4403253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03253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1000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Ce qu’on attend de lui 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171450" marR="0" lvl="2" indent="-171450" algn="l" defTabSz="914296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Qu’il soit garant de la connaissance technique sur son domaine métier </a:t>
                      </a:r>
                    </a:p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Qu’il fasse remonter les anomalies / problèmes rapidement 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</a:tbl>
          </a:graphicData>
        </a:graphic>
      </p:graphicFrame>
      <p:graphicFrame>
        <p:nvGraphicFramePr>
          <p:cNvPr id="131" name="Tableau 130">
            <a:extLst>
              <a:ext uri="{FF2B5EF4-FFF2-40B4-BE49-F238E27FC236}">
                <a16:creationId xmlns:a16="http://schemas.microsoft.com/office/drawing/2014/main" id="{70AEA4FA-1A87-4423-BD84-FDF4F6E8E77E}"/>
              </a:ext>
            </a:extLst>
          </p:cNvPr>
          <p:cNvGraphicFramePr>
            <a:graphicFrameLocks noGrp="1"/>
          </p:cNvGraphicFramePr>
          <p:nvPr/>
        </p:nvGraphicFramePr>
        <p:xfrm>
          <a:off x="4750225" y="3999977"/>
          <a:ext cx="4214389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389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1000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Ce qu’on n’attend pas de lui 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Qu’il se substitue aux développeurs en réalisant des développements à leur place  </a:t>
                      </a:r>
                    </a:p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Qu’il se substitue à l’architecte de </a:t>
                      </a:r>
                      <a:r>
                        <a:rPr lang="fr-FR" sz="70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squad</a:t>
                      </a:r>
                      <a:r>
                        <a:rPr lang="fr-FR" sz="7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 ou au SM 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</a:tbl>
          </a:graphicData>
        </a:graphic>
      </p:graphicFrame>
      <p:sp>
        <p:nvSpPr>
          <p:cNvPr id="59" name="RoundedRectangle 4">
            <a:extLst>
              <a:ext uri="{FF2B5EF4-FFF2-40B4-BE49-F238E27FC236}">
                <a16:creationId xmlns:a16="http://schemas.microsoft.com/office/drawing/2014/main" id="{4112CA76-17EC-4056-97F8-2C8B633C2A93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315772" y="602881"/>
            <a:ext cx="2816069" cy="331789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square" lIns="77539" tIns="77539" rIns="77539" bIns="77539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lvl="0" indent="0" defTabSz="913526" eaLnBrk="1" hangingPunct="1">
              <a:buClr>
                <a:schemeClr val="tx2"/>
              </a:buClr>
              <a:defRPr sz="1200" b="1" baseline="0">
                <a:solidFill>
                  <a:schemeClr val="bg1">
                    <a:lumMod val="50000"/>
                  </a:schemeClr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  <a:lvl2pPr marL="197607" lvl="1" indent="-195987" defTabSz="913526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2pPr>
            <a:lvl3pPr marL="466481" lvl="2" indent="-267255" defTabSz="913526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3pPr>
            <a:lvl4pPr marL="626835" lvl="3" indent="-158733" defTabSz="913526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4pPr>
            <a:lvl5pPr marL="765029" lvl="4" indent="-132818" defTabSz="913526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algn="ctr" defTabSz="913503">
              <a:buClr>
                <a:srgbClr val="213A8F"/>
              </a:buClr>
            </a:pPr>
            <a:endParaRPr lang="fr-FR" sz="1000">
              <a:solidFill>
                <a:prstClr val="white">
                  <a:lumMod val="65000"/>
                </a:prstClr>
              </a:solidFill>
              <a:latin typeface="Raleway"/>
            </a:endParaRPr>
          </a:p>
        </p:txBody>
      </p:sp>
      <p:sp>
        <p:nvSpPr>
          <p:cNvPr id="81" name="Title 2">
            <a:extLst>
              <a:ext uri="{FF2B5EF4-FFF2-40B4-BE49-F238E27FC236}">
                <a16:creationId xmlns:a16="http://schemas.microsoft.com/office/drawing/2014/main" id="{F5EC02F1-70A7-4B8D-85FE-47FDF66FA017}"/>
              </a:ext>
            </a:extLst>
          </p:cNvPr>
          <p:cNvSpPr txBox="1">
            <a:spLocks/>
          </p:cNvSpPr>
          <p:nvPr/>
        </p:nvSpPr>
        <p:spPr bwMode="auto">
          <a:xfrm>
            <a:off x="172881" y="188912"/>
            <a:ext cx="5191207" cy="69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2"/>
                </a:solidFill>
                <a:latin typeface="+mj-lt"/>
                <a:ea typeface="MS PGothic" panose="020B0600070205080204" pitchFamily="34" charset="-128"/>
                <a:cs typeface="+mj-cs"/>
              </a:defRPr>
            </a:lvl1pPr>
            <a:lvl2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2pPr>
            <a:lvl3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3pPr>
            <a:lvl4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4pPr>
            <a:lvl5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5pPr>
            <a:lvl6pPr marL="4572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6pPr>
            <a:lvl7pPr marL="9144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7pPr>
            <a:lvl8pPr marL="13716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8pPr>
            <a:lvl9pPr marL="18288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fr-FR" sz="1000" dirty="0">
                <a:solidFill>
                  <a:schemeClr val="tx1"/>
                </a:solidFill>
              </a:rPr>
              <a:t>PRINCIPAUX RÔLES DES SQUADS ET DES TRIBUS</a:t>
            </a:r>
          </a:p>
          <a:p>
            <a:pPr>
              <a:lnSpc>
                <a:spcPct val="100000"/>
              </a:lnSpc>
            </a:pPr>
            <a:r>
              <a:rPr lang="fr-FR" sz="1400" dirty="0">
                <a:solidFill>
                  <a:srgbClr val="94007B"/>
                </a:solidFill>
              </a:rPr>
              <a:t>Analyste Technique </a:t>
            </a:r>
          </a:p>
          <a:p>
            <a:pPr>
              <a:lnSpc>
                <a:spcPct val="100000"/>
              </a:lnSpc>
            </a:pPr>
            <a:endParaRPr lang="fr-FR" sz="1400" dirty="0">
              <a:solidFill>
                <a:srgbClr val="94007B"/>
              </a:solidFill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altLang="fr-FR" dirty="0"/>
              <a:t>DPOS_SNUM_RôlesSquadAgile_V3</a:t>
            </a:r>
          </a:p>
        </p:txBody>
      </p:sp>
      <p:sp>
        <p:nvSpPr>
          <p:cNvPr id="76" name="Rounded Rectangle 1296">
            <a:extLst>
              <a:ext uri="{FF2B5EF4-FFF2-40B4-BE49-F238E27FC236}">
                <a16:creationId xmlns:a16="http://schemas.microsoft.com/office/drawing/2014/main" id="{6980CDD8-9C6A-4C96-B7AF-33F2CEC2CCDD}"/>
              </a:ext>
            </a:extLst>
          </p:cNvPr>
          <p:cNvSpPr/>
          <p:nvPr/>
        </p:nvSpPr>
        <p:spPr>
          <a:xfrm>
            <a:off x="604661" y="1281223"/>
            <a:ext cx="1138345" cy="2581072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63" tIns="24926" rIns="12463" bIns="24926" rtlCol="0" anchor="t"/>
          <a:lstStyle/>
          <a:p>
            <a:pPr algn="ctr" defTabSz="304591" eaLnBrk="0" hangingPunct="0">
              <a:defRPr/>
            </a:pPr>
            <a:r>
              <a:rPr lang="fr-FR" sz="693" b="1" dirty="0">
                <a:solidFill>
                  <a:srgbClr val="FFFFFF"/>
                </a:solidFill>
                <a:latin typeface="Raleway"/>
                <a:ea typeface="Arial Unicode MS"/>
              </a:rPr>
              <a:t>   Equipe Produit</a:t>
            </a:r>
          </a:p>
        </p:txBody>
      </p:sp>
      <p:sp>
        <p:nvSpPr>
          <p:cNvPr id="79" name="Rounded Rectangle 1298">
            <a:extLst>
              <a:ext uri="{FF2B5EF4-FFF2-40B4-BE49-F238E27FC236}">
                <a16:creationId xmlns:a16="http://schemas.microsoft.com/office/drawing/2014/main" id="{8779FC78-D734-40C8-B9C4-88FAD9A3C4C9}"/>
              </a:ext>
            </a:extLst>
          </p:cNvPr>
          <p:cNvSpPr/>
          <p:nvPr/>
        </p:nvSpPr>
        <p:spPr>
          <a:xfrm>
            <a:off x="1086054" y="2138706"/>
            <a:ext cx="240985" cy="144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04591" eaLnBrk="0" hangingPunct="0">
              <a:defRPr/>
            </a:pPr>
            <a:endParaRPr lang="fr-FR" sz="693">
              <a:solidFill>
                <a:srgbClr val="FFFFFF"/>
              </a:solidFill>
              <a:latin typeface="Raleway"/>
              <a:ea typeface="Arial Unicode MS"/>
            </a:endParaRPr>
          </a:p>
        </p:txBody>
      </p:sp>
      <p:grpSp>
        <p:nvGrpSpPr>
          <p:cNvPr id="82" name="Groupe 81">
            <a:extLst>
              <a:ext uri="{FF2B5EF4-FFF2-40B4-BE49-F238E27FC236}">
                <a16:creationId xmlns:a16="http://schemas.microsoft.com/office/drawing/2014/main" id="{A69987C2-A6BA-4910-85AD-85A3F61DF33B}"/>
              </a:ext>
            </a:extLst>
          </p:cNvPr>
          <p:cNvGrpSpPr/>
          <p:nvPr/>
        </p:nvGrpSpPr>
        <p:grpSpPr>
          <a:xfrm>
            <a:off x="1152579" y="1624674"/>
            <a:ext cx="609238" cy="356978"/>
            <a:chOff x="3570975" y="2582461"/>
            <a:chExt cx="732692" cy="429316"/>
          </a:xfrm>
        </p:grpSpPr>
        <p:sp>
          <p:nvSpPr>
            <p:cNvPr id="86" name="TextBox 1828">
              <a:extLst>
                <a:ext uri="{FF2B5EF4-FFF2-40B4-BE49-F238E27FC236}">
                  <a16:creationId xmlns:a16="http://schemas.microsoft.com/office/drawing/2014/main" id="{24726159-5CAB-4537-B7E8-EC75671C0118}"/>
                </a:ext>
              </a:extLst>
            </p:cNvPr>
            <p:cNvSpPr txBox="1">
              <a:spLocks/>
            </p:cNvSpPr>
            <p:nvPr/>
          </p:nvSpPr>
          <p:spPr>
            <a:xfrm>
              <a:off x="3570975" y="2755335"/>
              <a:ext cx="732692" cy="256442"/>
            </a:xfrm>
            <a:prstGeom prst="rect">
              <a:avLst/>
            </a:prstGeom>
          </p:spPr>
          <p:txBody>
            <a:bodyPr vert="horz" lIns="74777" tIns="74777" rIns="74777" bIns="74777" rtlCol="0" anchor="ctr">
              <a:noAutofit/>
            </a:bodyPr>
            <a:lstStyle>
              <a:lvl1pPr marL="0" indent="0" algn="just" defTabSz="914400" rtl="0" eaLnBrk="1" latinLnBrk="0" hangingPunct="1">
                <a:lnSpc>
                  <a:spcPct val="100000"/>
                </a:lnSpc>
                <a:spcBef>
                  <a:spcPts val="1800"/>
                </a:spcBef>
                <a:buFont typeface="Arial" panose="020B0604020202020204" pitchFamily="34" charset="0"/>
                <a:buNone/>
                <a:tabLst/>
                <a:defRPr sz="160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358775" indent="-358775" algn="just" defTabSz="914400" rtl="0" eaLnBrk="1" latinLnBrk="0" hangingPunct="1">
                <a:lnSpc>
                  <a:spcPct val="100000"/>
                </a:lnSpc>
                <a:spcBef>
                  <a:spcPts val="1400"/>
                </a:spcBef>
                <a:buClr>
                  <a:schemeClr val="bg2"/>
                </a:buClr>
                <a:buFont typeface="Tempus Sans ITC" panose="04020404030D07020202" pitchFamily="82" charset="0"/>
                <a:buChar char="/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Tx/>
                <a:buNone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48000" indent="-28800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bg2"/>
                </a:buClr>
                <a:buFont typeface="Tahoma" panose="020B0604030504040204" pitchFamily="34" charset="0"/>
                <a:buChar char="›"/>
                <a:defRPr sz="1200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baseline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22142">
                <a:spcBef>
                  <a:spcPts val="1225"/>
                </a:spcBef>
                <a:defRPr/>
              </a:pPr>
              <a:r>
                <a:rPr lang="fr-FR" sz="416" dirty="0">
                  <a:solidFill>
                    <a:srgbClr val="FFFFFF"/>
                  </a:solidFill>
                  <a:latin typeface="Raleway"/>
                  <a:ea typeface="Arial Unicode MS"/>
                </a:rPr>
                <a:t>Chef de </a:t>
              </a:r>
              <a:br>
                <a:rPr lang="fr-FR" sz="416" dirty="0">
                  <a:solidFill>
                    <a:srgbClr val="FFFFFF"/>
                  </a:solidFill>
                  <a:latin typeface="Raleway"/>
                  <a:ea typeface="Arial Unicode MS"/>
                </a:rPr>
              </a:br>
              <a:r>
                <a:rPr lang="fr-FR" sz="416" dirty="0">
                  <a:solidFill>
                    <a:srgbClr val="FFFFFF"/>
                  </a:solidFill>
                  <a:latin typeface="Raleway"/>
                  <a:ea typeface="Arial Unicode MS"/>
                </a:rPr>
                <a:t>Projet (MJ)</a:t>
              </a:r>
            </a:p>
          </p:txBody>
        </p:sp>
        <p:sp>
          <p:nvSpPr>
            <p:cNvPr id="87" name="Freeform 176">
              <a:extLst>
                <a:ext uri="{FF2B5EF4-FFF2-40B4-BE49-F238E27FC236}">
                  <a16:creationId xmlns:a16="http://schemas.microsoft.com/office/drawing/2014/main" id="{C3527FA6-A50B-4099-B699-A8F6508C50C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59778" y="2582461"/>
              <a:ext cx="155087" cy="203297"/>
            </a:xfrm>
            <a:custGeom>
              <a:avLst/>
              <a:gdLst>
                <a:gd name="T0" fmla="*/ 2186 w 3321"/>
                <a:gd name="T1" fmla="*/ 1793 h 4357"/>
                <a:gd name="T2" fmla="*/ 2634 w 3321"/>
                <a:gd name="T3" fmla="*/ 974 h 4357"/>
                <a:gd name="T4" fmla="*/ 1660 w 3321"/>
                <a:gd name="T5" fmla="*/ 0 h 4357"/>
                <a:gd name="T6" fmla="*/ 686 w 3321"/>
                <a:gd name="T7" fmla="*/ 974 h 4357"/>
                <a:gd name="T8" fmla="*/ 1135 w 3321"/>
                <a:gd name="T9" fmla="*/ 1793 h 4357"/>
                <a:gd name="T10" fmla="*/ 0 w 3321"/>
                <a:gd name="T11" fmla="*/ 3035 h 4357"/>
                <a:gd name="T12" fmla="*/ 0 w 3321"/>
                <a:gd name="T13" fmla="*/ 4046 h 4357"/>
                <a:gd name="T14" fmla="*/ 3 w 3321"/>
                <a:gd name="T15" fmla="*/ 4062 h 4357"/>
                <a:gd name="T16" fmla="*/ 72 w 3321"/>
                <a:gd name="T17" fmla="*/ 4084 h 4357"/>
                <a:gd name="T18" fmla="*/ 1768 w 3321"/>
                <a:gd name="T19" fmla="*/ 4357 h 4357"/>
                <a:gd name="T20" fmla="*/ 3249 w 3321"/>
                <a:gd name="T21" fmla="*/ 4079 h 4357"/>
                <a:gd name="T22" fmla="*/ 3314 w 3321"/>
                <a:gd name="T23" fmla="*/ 4046 h 4357"/>
                <a:gd name="T24" fmla="*/ 3321 w 3321"/>
                <a:gd name="T25" fmla="*/ 4046 h 4357"/>
                <a:gd name="T26" fmla="*/ 3321 w 3321"/>
                <a:gd name="T27" fmla="*/ 3035 h 4357"/>
                <a:gd name="T28" fmla="*/ 2186 w 3321"/>
                <a:gd name="T29" fmla="*/ 1793 h 4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1" h="4357">
                  <a:moveTo>
                    <a:pt x="2186" y="1793"/>
                  </a:moveTo>
                  <a:cubicBezTo>
                    <a:pt x="2455" y="1620"/>
                    <a:pt x="2634" y="1318"/>
                    <a:pt x="2634" y="974"/>
                  </a:cubicBezTo>
                  <a:cubicBezTo>
                    <a:pt x="2634" y="436"/>
                    <a:pt x="2198" y="0"/>
                    <a:pt x="1660" y="0"/>
                  </a:cubicBezTo>
                  <a:cubicBezTo>
                    <a:pt x="1122" y="0"/>
                    <a:pt x="686" y="436"/>
                    <a:pt x="686" y="974"/>
                  </a:cubicBezTo>
                  <a:cubicBezTo>
                    <a:pt x="686" y="1318"/>
                    <a:pt x="865" y="1620"/>
                    <a:pt x="1135" y="1793"/>
                  </a:cubicBezTo>
                  <a:cubicBezTo>
                    <a:pt x="500" y="1850"/>
                    <a:pt x="0" y="2385"/>
                    <a:pt x="0" y="3035"/>
                  </a:cubicBezTo>
                  <a:lnTo>
                    <a:pt x="0" y="4046"/>
                  </a:lnTo>
                  <a:lnTo>
                    <a:pt x="3" y="4062"/>
                  </a:lnTo>
                  <a:lnTo>
                    <a:pt x="72" y="4084"/>
                  </a:lnTo>
                  <a:cubicBezTo>
                    <a:pt x="728" y="4289"/>
                    <a:pt x="1299" y="4357"/>
                    <a:pt x="1768" y="4357"/>
                  </a:cubicBezTo>
                  <a:cubicBezTo>
                    <a:pt x="2684" y="4357"/>
                    <a:pt x="3216" y="4096"/>
                    <a:pt x="3249" y="4079"/>
                  </a:cubicBezTo>
                  <a:lnTo>
                    <a:pt x="3314" y="4046"/>
                  </a:lnTo>
                  <a:lnTo>
                    <a:pt x="3321" y="4046"/>
                  </a:lnTo>
                  <a:lnTo>
                    <a:pt x="3321" y="3035"/>
                  </a:lnTo>
                  <a:cubicBezTo>
                    <a:pt x="3321" y="2385"/>
                    <a:pt x="2821" y="1850"/>
                    <a:pt x="2186" y="179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3311" tIns="31656" rIns="63311" bIns="31656" numCol="1" anchor="t" anchorCtr="0" compatLnSpc="1">
              <a:prstTxWarp prst="textNoShape">
                <a:avLst/>
              </a:prstTxWarp>
            </a:bodyPr>
            <a:lstStyle/>
            <a:p>
              <a:pPr defTabSz="304591" eaLnBrk="0" hangingPunct="0">
                <a:defRPr/>
              </a:pPr>
              <a:endParaRPr lang="en-GB" sz="1662">
                <a:solidFill>
                  <a:srgbClr val="FFFFFF"/>
                </a:solidFill>
                <a:latin typeface="Raleway"/>
                <a:ea typeface="Arial Unicode MS" panose="020B0604020202020204" pitchFamily="34" charset="-128"/>
              </a:endParaRPr>
            </a:p>
          </p:txBody>
        </p:sp>
      </p:grpSp>
      <p:grpSp>
        <p:nvGrpSpPr>
          <p:cNvPr id="88" name="Groupe 87">
            <a:extLst>
              <a:ext uri="{FF2B5EF4-FFF2-40B4-BE49-F238E27FC236}">
                <a16:creationId xmlns:a16="http://schemas.microsoft.com/office/drawing/2014/main" id="{B6A1DF4A-4CC7-4B16-A4B6-D5E47625AFA3}"/>
              </a:ext>
            </a:extLst>
          </p:cNvPr>
          <p:cNvGrpSpPr/>
          <p:nvPr/>
        </p:nvGrpSpPr>
        <p:grpSpPr>
          <a:xfrm>
            <a:off x="817770" y="1631817"/>
            <a:ext cx="532842" cy="366964"/>
            <a:chOff x="557273" y="1615869"/>
            <a:chExt cx="532842" cy="366964"/>
          </a:xfrm>
        </p:grpSpPr>
        <p:sp>
          <p:nvSpPr>
            <p:cNvPr id="91" name="Freeform 176">
              <a:extLst>
                <a:ext uri="{FF2B5EF4-FFF2-40B4-BE49-F238E27FC236}">
                  <a16:creationId xmlns:a16="http://schemas.microsoft.com/office/drawing/2014/main" id="{D4278BD2-62AA-4D92-9230-AB61EA12A3D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59217" y="1615869"/>
              <a:ext cx="128956" cy="169043"/>
            </a:xfrm>
            <a:custGeom>
              <a:avLst/>
              <a:gdLst>
                <a:gd name="T0" fmla="*/ 2186 w 3321"/>
                <a:gd name="T1" fmla="*/ 1793 h 4357"/>
                <a:gd name="T2" fmla="*/ 2634 w 3321"/>
                <a:gd name="T3" fmla="*/ 974 h 4357"/>
                <a:gd name="T4" fmla="*/ 1660 w 3321"/>
                <a:gd name="T5" fmla="*/ 0 h 4357"/>
                <a:gd name="T6" fmla="*/ 686 w 3321"/>
                <a:gd name="T7" fmla="*/ 974 h 4357"/>
                <a:gd name="T8" fmla="*/ 1135 w 3321"/>
                <a:gd name="T9" fmla="*/ 1793 h 4357"/>
                <a:gd name="T10" fmla="*/ 0 w 3321"/>
                <a:gd name="T11" fmla="*/ 3035 h 4357"/>
                <a:gd name="T12" fmla="*/ 0 w 3321"/>
                <a:gd name="T13" fmla="*/ 4046 h 4357"/>
                <a:gd name="T14" fmla="*/ 3 w 3321"/>
                <a:gd name="T15" fmla="*/ 4062 h 4357"/>
                <a:gd name="T16" fmla="*/ 72 w 3321"/>
                <a:gd name="T17" fmla="*/ 4084 h 4357"/>
                <a:gd name="T18" fmla="*/ 1768 w 3321"/>
                <a:gd name="T19" fmla="*/ 4357 h 4357"/>
                <a:gd name="T20" fmla="*/ 3249 w 3321"/>
                <a:gd name="T21" fmla="*/ 4079 h 4357"/>
                <a:gd name="T22" fmla="*/ 3314 w 3321"/>
                <a:gd name="T23" fmla="*/ 4046 h 4357"/>
                <a:gd name="T24" fmla="*/ 3321 w 3321"/>
                <a:gd name="T25" fmla="*/ 4046 h 4357"/>
                <a:gd name="T26" fmla="*/ 3321 w 3321"/>
                <a:gd name="T27" fmla="*/ 3035 h 4357"/>
                <a:gd name="T28" fmla="*/ 2186 w 3321"/>
                <a:gd name="T29" fmla="*/ 1793 h 4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1" h="4357">
                  <a:moveTo>
                    <a:pt x="2186" y="1793"/>
                  </a:moveTo>
                  <a:cubicBezTo>
                    <a:pt x="2455" y="1620"/>
                    <a:pt x="2634" y="1318"/>
                    <a:pt x="2634" y="974"/>
                  </a:cubicBezTo>
                  <a:cubicBezTo>
                    <a:pt x="2634" y="436"/>
                    <a:pt x="2198" y="0"/>
                    <a:pt x="1660" y="0"/>
                  </a:cubicBezTo>
                  <a:cubicBezTo>
                    <a:pt x="1122" y="0"/>
                    <a:pt x="686" y="436"/>
                    <a:pt x="686" y="974"/>
                  </a:cubicBezTo>
                  <a:cubicBezTo>
                    <a:pt x="686" y="1318"/>
                    <a:pt x="865" y="1620"/>
                    <a:pt x="1135" y="1793"/>
                  </a:cubicBezTo>
                  <a:cubicBezTo>
                    <a:pt x="500" y="1850"/>
                    <a:pt x="0" y="2385"/>
                    <a:pt x="0" y="3035"/>
                  </a:cubicBezTo>
                  <a:lnTo>
                    <a:pt x="0" y="4046"/>
                  </a:lnTo>
                  <a:lnTo>
                    <a:pt x="3" y="4062"/>
                  </a:lnTo>
                  <a:lnTo>
                    <a:pt x="72" y="4084"/>
                  </a:lnTo>
                  <a:cubicBezTo>
                    <a:pt x="728" y="4289"/>
                    <a:pt x="1299" y="4357"/>
                    <a:pt x="1768" y="4357"/>
                  </a:cubicBezTo>
                  <a:cubicBezTo>
                    <a:pt x="2684" y="4357"/>
                    <a:pt x="3216" y="4096"/>
                    <a:pt x="3249" y="4079"/>
                  </a:cubicBezTo>
                  <a:lnTo>
                    <a:pt x="3314" y="4046"/>
                  </a:lnTo>
                  <a:lnTo>
                    <a:pt x="3321" y="4046"/>
                  </a:lnTo>
                  <a:lnTo>
                    <a:pt x="3321" y="3035"/>
                  </a:lnTo>
                  <a:cubicBezTo>
                    <a:pt x="3321" y="2385"/>
                    <a:pt x="2821" y="1850"/>
                    <a:pt x="2186" y="1793"/>
                  </a:cubicBezTo>
                  <a:close/>
                </a:path>
              </a:pathLst>
            </a:custGeom>
            <a:solidFill>
              <a:schemeClr val="bg1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3311" tIns="31656" rIns="63311" bIns="31656" numCol="1" anchor="t" anchorCtr="0" compatLnSpc="1">
              <a:prstTxWarp prst="textNoShape">
                <a:avLst/>
              </a:prstTxWarp>
            </a:bodyPr>
            <a:lstStyle/>
            <a:p>
              <a:pPr defTabSz="304591" eaLnBrk="0" hangingPunct="0">
                <a:defRPr/>
              </a:pPr>
              <a:endParaRPr lang="fr-FR" sz="1662">
                <a:solidFill>
                  <a:srgbClr val="FFFFFF"/>
                </a:solidFill>
                <a:latin typeface="Raleway"/>
                <a:ea typeface="Arial Unicode MS" panose="020B0604020202020204" pitchFamily="34" charset="-128"/>
              </a:endParaRPr>
            </a:p>
          </p:txBody>
        </p:sp>
        <p:sp>
          <p:nvSpPr>
            <p:cNvPr id="95" name="TextBox 1828">
              <a:extLst>
                <a:ext uri="{FF2B5EF4-FFF2-40B4-BE49-F238E27FC236}">
                  <a16:creationId xmlns:a16="http://schemas.microsoft.com/office/drawing/2014/main" id="{9EEB2D0E-13B7-4B7B-8659-C34CFD4982C1}"/>
                </a:ext>
              </a:extLst>
            </p:cNvPr>
            <p:cNvSpPr txBox="1">
              <a:spLocks/>
            </p:cNvSpPr>
            <p:nvPr/>
          </p:nvSpPr>
          <p:spPr>
            <a:xfrm>
              <a:off x="557273" y="1769600"/>
              <a:ext cx="532842" cy="213233"/>
            </a:xfrm>
            <a:prstGeom prst="rect">
              <a:avLst/>
            </a:prstGeom>
          </p:spPr>
          <p:txBody>
            <a:bodyPr vert="horz" lIns="74777" tIns="74777" rIns="74777" bIns="74777" rtlCol="0" anchor="ctr">
              <a:noAutofit/>
            </a:bodyPr>
            <a:lstStyle>
              <a:lvl1pPr marL="0" indent="0" algn="just" defTabSz="914400" rtl="0" eaLnBrk="1" latinLnBrk="0" hangingPunct="1">
                <a:lnSpc>
                  <a:spcPct val="100000"/>
                </a:lnSpc>
                <a:spcBef>
                  <a:spcPts val="1800"/>
                </a:spcBef>
                <a:buFont typeface="Arial" panose="020B0604020202020204" pitchFamily="34" charset="0"/>
                <a:buNone/>
                <a:tabLst/>
                <a:defRPr sz="160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358775" indent="-358775" algn="just" defTabSz="914400" rtl="0" eaLnBrk="1" latinLnBrk="0" hangingPunct="1">
                <a:lnSpc>
                  <a:spcPct val="100000"/>
                </a:lnSpc>
                <a:spcBef>
                  <a:spcPts val="1400"/>
                </a:spcBef>
                <a:buClr>
                  <a:schemeClr val="bg2"/>
                </a:buClr>
                <a:buFont typeface="Tempus Sans ITC" panose="04020404030D07020202" pitchFamily="82" charset="0"/>
                <a:buChar char="/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Tx/>
                <a:buNone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48000" indent="-28800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bg2"/>
                </a:buClr>
                <a:buFont typeface="Tahoma" panose="020B0604030504040204" pitchFamily="34" charset="0"/>
                <a:buChar char="›"/>
                <a:defRPr sz="1200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baseline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22142">
                <a:spcBef>
                  <a:spcPts val="1225"/>
                </a:spcBef>
                <a:defRPr/>
              </a:pPr>
              <a:r>
                <a:rPr lang="fr-FR" sz="416" dirty="0">
                  <a:solidFill>
                    <a:srgbClr val="FFFFFF"/>
                  </a:solidFill>
                  <a:latin typeface="Raleway"/>
                  <a:ea typeface="Arial Unicode MS"/>
                </a:rPr>
                <a:t>Architecte SMART (MJ)</a:t>
              </a:r>
            </a:p>
          </p:txBody>
        </p:sp>
      </p:grpSp>
      <p:sp>
        <p:nvSpPr>
          <p:cNvPr id="96" name="Rounded Rectangle 1298">
            <a:extLst>
              <a:ext uri="{FF2B5EF4-FFF2-40B4-BE49-F238E27FC236}">
                <a16:creationId xmlns:a16="http://schemas.microsoft.com/office/drawing/2014/main" id="{AFE169BD-7C1F-41E2-B38C-4CE5417DF16A}"/>
              </a:ext>
            </a:extLst>
          </p:cNvPr>
          <p:cNvSpPr/>
          <p:nvPr/>
        </p:nvSpPr>
        <p:spPr>
          <a:xfrm>
            <a:off x="1397092" y="2142545"/>
            <a:ext cx="240985" cy="144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04591" eaLnBrk="0" hangingPunct="0">
              <a:defRPr/>
            </a:pPr>
            <a:endParaRPr lang="fr-FR" sz="693">
              <a:solidFill>
                <a:srgbClr val="FFFFFF"/>
              </a:solidFill>
              <a:latin typeface="Raleway"/>
              <a:ea typeface="Arial Unicode MS"/>
            </a:endParaRPr>
          </a:p>
        </p:txBody>
      </p:sp>
      <p:sp>
        <p:nvSpPr>
          <p:cNvPr id="97" name="TextBox 1828">
            <a:extLst>
              <a:ext uri="{FF2B5EF4-FFF2-40B4-BE49-F238E27FC236}">
                <a16:creationId xmlns:a16="http://schemas.microsoft.com/office/drawing/2014/main" id="{100731FD-53C0-4ECB-B699-390B6C7A1A93}"/>
              </a:ext>
            </a:extLst>
          </p:cNvPr>
          <p:cNvSpPr txBox="1">
            <a:spLocks/>
          </p:cNvSpPr>
          <p:nvPr/>
        </p:nvSpPr>
        <p:spPr>
          <a:xfrm>
            <a:off x="1311976" y="2101153"/>
            <a:ext cx="426467" cy="213233"/>
          </a:xfrm>
          <a:prstGeom prst="rect">
            <a:avLst/>
          </a:prstGeom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346">
                <a:solidFill>
                  <a:srgbClr val="0C0C0C"/>
                </a:solidFill>
                <a:latin typeface="Raleway"/>
                <a:ea typeface="Arial Unicode MS"/>
              </a:rPr>
              <a:t>Squad n</a:t>
            </a:r>
          </a:p>
        </p:txBody>
      </p:sp>
      <p:sp>
        <p:nvSpPr>
          <p:cNvPr id="98" name="TextBox 1828">
            <a:extLst>
              <a:ext uri="{FF2B5EF4-FFF2-40B4-BE49-F238E27FC236}">
                <a16:creationId xmlns:a16="http://schemas.microsoft.com/office/drawing/2014/main" id="{64BF6F7A-B67D-42B0-9024-9E583A201B70}"/>
              </a:ext>
            </a:extLst>
          </p:cNvPr>
          <p:cNvSpPr txBox="1">
            <a:spLocks/>
          </p:cNvSpPr>
          <p:nvPr/>
        </p:nvSpPr>
        <p:spPr>
          <a:xfrm>
            <a:off x="611985" y="2494171"/>
            <a:ext cx="474644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 dirty="0">
                <a:solidFill>
                  <a:srgbClr val="FFFFFF"/>
                </a:solidFill>
                <a:latin typeface="Raleway"/>
                <a:ea typeface="Arial Unicode MS"/>
              </a:rPr>
              <a:t>Product </a:t>
            </a:r>
            <a:r>
              <a:rPr lang="fr-FR" sz="416" dirty="0" err="1">
                <a:solidFill>
                  <a:srgbClr val="FFFFFF"/>
                </a:solidFill>
                <a:latin typeface="Raleway"/>
                <a:ea typeface="Arial Unicode MS"/>
              </a:rPr>
              <a:t>Owner</a:t>
            </a:r>
            <a:r>
              <a:rPr lang="fr-FR" sz="416" dirty="0">
                <a:solidFill>
                  <a:srgbClr val="FFFFFF"/>
                </a:solidFill>
                <a:latin typeface="Raleway"/>
                <a:ea typeface="Arial Unicode MS"/>
              </a:rPr>
              <a:t> (MJ)</a:t>
            </a:r>
          </a:p>
        </p:txBody>
      </p:sp>
      <p:sp>
        <p:nvSpPr>
          <p:cNvPr id="99" name="TextBox 1828">
            <a:extLst>
              <a:ext uri="{FF2B5EF4-FFF2-40B4-BE49-F238E27FC236}">
                <a16:creationId xmlns:a16="http://schemas.microsoft.com/office/drawing/2014/main" id="{CE7D9663-3A91-424E-BB3D-C52AE1A569E5}"/>
              </a:ext>
            </a:extLst>
          </p:cNvPr>
          <p:cNvSpPr txBox="1">
            <a:spLocks/>
          </p:cNvSpPr>
          <p:nvPr/>
        </p:nvSpPr>
        <p:spPr>
          <a:xfrm>
            <a:off x="641545" y="2291262"/>
            <a:ext cx="415520" cy="213233"/>
          </a:xfrm>
          <a:prstGeom prst="rect">
            <a:avLst/>
          </a:prstGeom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Scrum Master</a:t>
            </a:r>
          </a:p>
        </p:txBody>
      </p:sp>
      <p:sp>
        <p:nvSpPr>
          <p:cNvPr id="100" name="Freeform 176">
            <a:extLst>
              <a:ext uri="{FF2B5EF4-FFF2-40B4-BE49-F238E27FC236}">
                <a16:creationId xmlns:a16="http://schemas.microsoft.com/office/drawing/2014/main" id="{98574C02-9974-499C-A2F2-D7B228679D6F}"/>
              </a:ext>
            </a:extLst>
          </p:cNvPr>
          <p:cNvSpPr>
            <a:spLocks noChangeAspect="1"/>
          </p:cNvSpPr>
          <p:nvPr/>
        </p:nvSpPr>
        <p:spPr bwMode="auto">
          <a:xfrm>
            <a:off x="1151493" y="2313357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03" name="Freeform 176">
            <a:extLst>
              <a:ext uri="{FF2B5EF4-FFF2-40B4-BE49-F238E27FC236}">
                <a16:creationId xmlns:a16="http://schemas.microsoft.com/office/drawing/2014/main" id="{3E582E28-D981-4981-BFE7-B02AE30154E8}"/>
              </a:ext>
            </a:extLst>
          </p:cNvPr>
          <p:cNvSpPr>
            <a:spLocks noChangeAspect="1"/>
          </p:cNvSpPr>
          <p:nvPr/>
        </p:nvSpPr>
        <p:spPr bwMode="auto">
          <a:xfrm>
            <a:off x="1151493" y="2522557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05" name="TextBox 1828">
            <a:extLst>
              <a:ext uri="{FF2B5EF4-FFF2-40B4-BE49-F238E27FC236}">
                <a16:creationId xmlns:a16="http://schemas.microsoft.com/office/drawing/2014/main" id="{20986DA5-A4B1-49B6-A141-95EDB4900F38}"/>
              </a:ext>
            </a:extLst>
          </p:cNvPr>
          <p:cNvSpPr txBox="1">
            <a:spLocks/>
          </p:cNvSpPr>
          <p:nvPr/>
        </p:nvSpPr>
        <p:spPr>
          <a:xfrm>
            <a:off x="993257" y="2097317"/>
            <a:ext cx="426467" cy="213233"/>
          </a:xfrm>
          <a:prstGeom prst="rect">
            <a:avLst/>
          </a:prstGeom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346">
                <a:solidFill>
                  <a:srgbClr val="0C0C0C"/>
                </a:solidFill>
                <a:latin typeface="Raleway"/>
                <a:ea typeface="Arial Unicode MS"/>
              </a:rPr>
              <a:t>Squad 1</a:t>
            </a:r>
          </a:p>
        </p:txBody>
      </p:sp>
      <p:sp>
        <p:nvSpPr>
          <p:cNvPr id="106" name="Freeform 176">
            <a:extLst>
              <a:ext uri="{FF2B5EF4-FFF2-40B4-BE49-F238E27FC236}">
                <a16:creationId xmlns:a16="http://schemas.microsoft.com/office/drawing/2014/main" id="{8B9C20A0-DB83-4691-BBC2-3FC0CDC026D0}"/>
              </a:ext>
            </a:extLst>
          </p:cNvPr>
          <p:cNvSpPr>
            <a:spLocks noChangeAspect="1"/>
          </p:cNvSpPr>
          <p:nvPr/>
        </p:nvSpPr>
        <p:spPr bwMode="auto">
          <a:xfrm>
            <a:off x="1151493" y="2736303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07" name="Freeform 176">
            <a:extLst>
              <a:ext uri="{FF2B5EF4-FFF2-40B4-BE49-F238E27FC236}">
                <a16:creationId xmlns:a16="http://schemas.microsoft.com/office/drawing/2014/main" id="{131843B4-001C-4E8D-81FA-4169420B3291}"/>
              </a:ext>
            </a:extLst>
          </p:cNvPr>
          <p:cNvSpPr>
            <a:spLocks noChangeAspect="1"/>
          </p:cNvSpPr>
          <p:nvPr/>
        </p:nvSpPr>
        <p:spPr bwMode="auto">
          <a:xfrm>
            <a:off x="1151493" y="2950050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08" name="Rounded Rectangle 1306">
            <a:extLst>
              <a:ext uri="{FF2B5EF4-FFF2-40B4-BE49-F238E27FC236}">
                <a16:creationId xmlns:a16="http://schemas.microsoft.com/office/drawing/2014/main" id="{07139D22-9DE2-4AA7-B970-00AA64CC9906}"/>
              </a:ext>
            </a:extLst>
          </p:cNvPr>
          <p:cNvSpPr>
            <a:spLocks/>
          </p:cNvSpPr>
          <p:nvPr/>
        </p:nvSpPr>
        <p:spPr>
          <a:xfrm>
            <a:off x="693272" y="3616121"/>
            <a:ext cx="968016" cy="192351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304591" eaLnBrk="0" hangingPunct="0"/>
            <a:r>
              <a:rPr lang="fr-FR" sz="554" b="1" dirty="0">
                <a:solidFill>
                  <a:schemeClr val="bg1"/>
                </a:solidFill>
                <a:ea typeface="Arial Unicode MS"/>
              </a:rPr>
              <a:t>Squad d’intégration (MJ)</a:t>
            </a:r>
          </a:p>
        </p:txBody>
      </p:sp>
      <p:sp>
        <p:nvSpPr>
          <p:cNvPr id="112" name="TextBox 1828">
            <a:extLst>
              <a:ext uri="{FF2B5EF4-FFF2-40B4-BE49-F238E27FC236}">
                <a16:creationId xmlns:a16="http://schemas.microsoft.com/office/drawing/2014/main" id="{732E4925-0327-4F44-ACD8-A1F499F6A99D}"/>
              </a:ext>
            </a:extLst>
          </p:cNvPr>
          <p:cNvSpPr txBox="1">
            <a:spLocks/>
          </p:cNvSpPr>
          <p:nvPr/>
        </p:nvSpPr>
        <p:spPr>
          <a:xfrm>
            <a:off x="611560" y="2707917"/>
            <a:ext cx="474644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Business </a:t>
            </a:r>
            <a:r>
              <a:rPr lang="fr-FR" sz="416" err="1">
                <a:solidFill>
                  <a:srgbClr val="FFFFFF"/>
                </a:solidFill>
                <a:latin typeface="Raleway"/>
                <a:ea typeface="Arial Unicode MS"/>
              </a:rPr>
              <a:t>Analyst</a:t>
            </a:r>
            <a:endParaRPr lang="fr-FR" sz="416">
              <a:solidFill>
                <a:srgbClr val="FFFFFF"/>
              </a:solidFill>
              <a:latin typeface="Raleway"/>
              <a:ea typeface="Arial Unicode MS"/>
            </a:endParaRPr>
          </a:p>
        </p:txBody>
      </p:sp>
      <p:sp>
        <p:nvSpPr>
          <p:cNvPr id="113" name="TextBox 1828">
            <a:extLst>
              <a:ext uri="{FF2B5EF4-FFF2-40B4-BE49-F238E27FC236}">
                <a16:creationId xmlns:a16="http://schemas.microsoft.com/office/drawing/2014/main" id="{D9EADC93-C6F9-43F6-B179-6ADB79A2B351}"/>
              </a:ext>
            </a:extLst>
          </p:cNvPr>
          <p:cNvSpPr txBox="1">
            <a:spLocks/>
          </p:cNvSpPr>
          <p:nvPr/>
        </p:nvSpPr>
        <p:spPr>
          <a:xfrm>
            <a:off x="611560" y="2921664"/>
            <a:ext cx="474644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 err="1">
                <a:solidFill>
                  <a:srgbClr val="FFFFFF"/>
                </a:solidFill>
                <a:latin typeface="Raleway"/>
                <a:ea typeface="Arial Unicode MS"/>
              </a:rPr>
              <a:t>Analys</a:t>
            </a: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te Technique</a:t>
            </a:r>
          </a:p>
        </p:txBody>
      </p:sp>
      <p:sp>
        <p:nvSpPr>
          <p:cNvPr id="116" name="Freeform 176">
            <a:extLst>
              <a:ext uri="{FF2B5EF4-FFF2-40B4-BE49-F238E27FC236}">
                <a16:creationId xmlns:a16="http://schemas.microsoft.com/office/drawing/2014/main" id="{DE0A61A5-C29D-485B-A0BF-21B08733A3EA}"/>
              </a:ext>
            </a:extLst>
          </p:cNvPr>
          <p:cNvSpPr>
            <a:spLocks noChangeAspect="1"/>
          </p:cNvSpPr>
          <p:nvPr/>
        </p:nvSpPr>
        <p:spPr bwMode="auto">
          <a:xfrm>
            <a:off x="1151493" y="3154700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19" name="TextBox 1828">
            <a:extLst>
              <a:ext uri="{FF2B5EF4-FFF2-40B4-BE49-F238E27FC236}">
                <a16:creationId xmlns:a16="http://schemas.microsoft.com/office/drawing/2014/main" id="{6708AC79-4EB6-4D45-BE72-94C4A640CA78}"/>
              </a:ext>
            </a:extLst>
          </p:cNvPr>
          <p:cNvSpPr txBox="1">
            <a:spLocks/>
          </p:cNvSpPr>
          <p:nvPr/>
        </p:nvSpPr>
        <p:spPr>
          <a:xfrm>
            <a:off x="575688" y="3126314"/>
            <a:ext cx="546388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Architecte de </a:t>
            </a:r>
            <a:r>
              <a:rPr lang="fr-FR" sz="416" err="1">
                <a:solidFill>
                  <a:srgbClr val="FFFFFF"/>
                </a:solidFill>
                <a:latin typeface="Raleway"/>
                <a:ea typeface="Arial Unicode MS"/>
              </a:rPr>
              <a:t>squad</a:t>
            </a:r>
            <a:endParaRPr lang="fr-FR" sz="416">
              <a:solidFill>
                <a:srgbClr val="FFFFFF"/>
              </a:solidFill>
              <a:latin typeface="Raleway"/>
              <a:ea typeface="Arial Unicode MS"/>
            </a:endParaRPr>
          </a:p>
        </p:txBody>
      </p:sp>
      <p:sp>
        <p:nvSpPr>
          <p:cNvPr id="121" name="Freeform 176">
            <a:extLst>
              <a:ext uri="{FF2B5EF4-FFF2-40B4-BE49-F238E27FC236}">
                <a16:creationId xmlns:a16="http://schemas.microsoft.com/office/drawing/2014/main" id="{C03381AC-63DC-4742-9707-E30EFE84D052}"/>
              </a:ext>
            </a:extLst>
          </p:cNvPr>
          <p:cNvSpPr>
            <a:spLocks noChangeAspect="1"/>
          </p:cNvSpPr>
          <p:nvPr/>
        </p:nvSpPr>
        <p:spPr bwMode="auto">
          <a:xfrm>
            <a:off x="1150395" y="3357318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22" name="Freeform 176">
            <a:extLst>
              <a:ext uri="{FF2B5EF4-FFF2-40B4-BE49-F238E27FC236}">
                <a16:creationId xmlns:a16="http://schemas.microsoft.com/office/drawing/2014/main" id="{65B8F2CC-6D54-4467-A44D-6C5702B3FDE2}"/>
              </a:ext>
            </a:extLst>
          </p:cNvPr>
          <p:cNvSpPr>
            <a:spLocks noChangeAspect="1"/>
          </p:cNvSpPr>
          <p:nvPr/>
        </p:nvSpPr>
        <p:spPr bwMode="auto">
          <a:xfrm>
            <a:off x="1456995" y="2308152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23" name="Freeform 176">
            <a:extLst>
              <a:ext uri="{FF2B5EF4-FFF2-40B4-BE49-F238E27FC236}">
                <a16:creationId xmlns:a16="http://schemas.microsoft.com/office/drawing/2014/main" id="{65E197EB-6749-4F9B-BA9A-12E707BE00BD}"/>
              </a:ext>
            </a:extLst>
          </p:cNvPr>
          <p:cNvSpPr>
            <a:spLocks noChangeAspect="1"/>
          </p:cNvSpPr>
          <p:nvPr/>
        </p:nvSpPr>
        <p:spPr bwMode="auto">
          <a:xfrm>
            <a:off x="1456995" y="2517352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24" name="Freeform 176">
            <a:extLst>
              <a:ext uri="{FF2B5EF4-FFF2-40B4-BE49-F238E27FC236}">
                <a16:creationId xmlns:a16="http://schemas.microsoft.com/office/drawing/2014/main" id="{97ABC34B-EE2A-438C-8A63-50140E7EB27F}"/>
              </a:ext>
            </a:extLst>
          </p:cNvPr>
          <p:cNvSpPr>
            <a:spLocks noChangeAspect="1"/>
          </p:cNvSpPr>
          <p:nvPr/>
        </p:nvSpPr>
        <p:spPr bwMode="auto">
          <a:xfrm>
            <a:off x="1456995" y="2731098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25" name="Freeform 176">
            <a:extLst>
              <a:ext uri="{FF2B5EF4-FFF2-40B4-BE49-F238E27FC236}">
                <a16:creationId xmlns:a16="http://schemas.microsoft.com/office/drawing/2014/main" id="{276FB2B7-49E4-467B-BADD-BB4ED563FBAC}"/>
              </a:ext>
            </a:extLst>
          </p:cNvPr>
          <p:cNvSpPr>
            <a:spLocks noChangeAspect="1"/>
          </p:cNvSpPr>
          <p:nvPr/>
        </p:nvSpPr>
        <p:spPr bwMode="auto">
          <a:xfrm>
            <a:off x="1456995" y="2944845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26" name="Freeform 176">
            <a:extLst>
              <a:ext uri="{FF2B5EF4-FFF2-40B4-BE49-F238E27FC236}">
                <a16:creationId xmlns:a16="http://schemas.microsoft.com/office/drawing/2014/main" id="{DC28687B-6B43-4F2C-BD9D-DA8F3D784A14}"/>
              </a:ext>
            </a:extLst>
          </p:cNvPr>
          <p:cNvSpPr>
            <a:spLocks noChangeAspect="1"/>
          </p:cNvSpPr>
          <p:nvPr/>
        </p:nvSpPr>
        <p:spPr bwMode="auto">
          <a:xfrm>
            <a:off x="1456995" y="3149495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27" name="Freeform 176">
            <a:extLst>
              <a:ext uri="{FF2B5EF4-FFF2-40B4-BE49-F238E27FC236}">
                <a16:creationId xmlns:a16="http://schemas.microsoft.com/office/drawing/2014/main" id="{55976F90-FBAD-4D54-B598-00E895E50C6A}"/>
              </a:ext>
            </a:extLst>
          </p:cNvPr>
          <p:cNvSpPr>
            <a:spLocks noChangeAspect="1"/>
          </p:cNvSpPr>
          <p:nvPr/>
        </p:nvSpPr>
        <p:spPr bwMode="auto">
          <a:xfrm>
            <a:off x="1455897" y="3352113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28" name="TextBox 1828">
            <a:extLst>
              <a:ext uri="{FF2B5EF4-FFF2-40B4-BE49-F238E27FC236}">
                <a16:creationId xmlns:a16="http://schemas.microsoft.com/office/drawing/2014/main" id="{B91242B4-CC60-4A84-A2A7-93E70ED681C0}"/>
              </a:ext>
            </a:extLst>
          </p:cNvPr>
          <p:cNvSpPr txBox="1">
            <a:spLocks/>
          </p:cNvSpPr>
          <p:nvPr/>
        </p:nvSpPr>
        <p:spPr>
          <a:xfrm>
            <a:off x="575688" y="3328932"/>
            <a:ext cx="546388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Développeurs</a:t>
            </a:r>
          </a:p>
        </p:txBody>
      </p:sp>
      <p:sp>
        <p:nvSpPr>
          <p:cNvPr id="129" name="Freeform 97">
            <a:extLst>
              <a:ext uri="{FF2B5EF4-FFF2-40B4-BE49-F238E27FC236}">
                <a16:creationId xmlns:a16="http://schemas.microsoft.com/office/drawing/2014/main" id="{86D6A83E-388A-4054-A683-0A510CBB1823}"/>
              </a:ext>
            </a:extLst>
          </p:cNvPr>
          <p:cNvSpPr>
            <a:spLocks/>
          </p:cNvSpPr>
          <p:nvPr/>
        </p:nvSpPr>
        <p:spPr>
          <a:xfrm rot="14954027">
            <a:off x="1571154" y="1717415"/>
            <a:ext cx="592549" cy="1663690"/>
          </a:xfrm>
          <a:custGeom>
            <a:avLst/>
            <a:gdLst>
              <a:gd name="connsiteX0" fmla="*/ 0 w 2281238"/>
              <a:gd name="connsiteY0" fmla="*/ 0 h 1909762"/>
              <a:gd name="connsiteX1" fmla="*/ 2281238 w 2281238"/>
              <a:gd name="connsiteY1" fmla="*/ 1171575 h 1909762"/>
              <a:gd name="connsiteX2" fmla="*/ 1390650 w 2281238"/>
              <a:gd name="connsiteY2" fmla="*/ 1909762 h 1909762"/>
              <a:gd name="connsiteX3" fmla="*/ 0 w 2281238"/>
              <a:gd name="connsiteY3" fmla="*/ 0 h 1909762"/>
              <a:gd name="connsiteX0" fmla="*/ 368300 w 890588"/>
              <a:gd name="connsiteY0" fmla="*/ 0 h 1903412"/>
              <a:gd name="connsiteX1" fmla="*/ 890588 w 890588"/>
              <a:gd name="connsiteY1" fmla="*/ 1165225 h 1903412"/>
              <a:gd name="connsiteX2" fmla="*/ 0 w 890588"/>
              <a:gd name="connsiteY2" fmla="*/ 1903412 h 1903412"/>
              <a:gd name="connsiteX3" fmla="*/ 368300 w 890588"/>
              <a:gd name="connsiteY3" fmla="*/ 0 h 1903412"/>
              <a:gd name="connsiteX0" fmla="*/ 495300 w 1017588"/>
              <a:gd name="connsiteY0" fmla="*/ 0 h 1547812"/>
              <a:gd name="connsiteX1" fmla="*/ 1017588 w 1017588"/>
              <a:gd name="connsiteY1" fmla="*/ 1165225 h 1547812"/>
              <a:gd name="connsiteX2" fmla="*/ 0 w 1017588"/>
              <a:gd name="connsiteY2" fmla="*/ 1547812 h 1547812"/>
              <a:gd name="connsiteX3" fmla="*/ 495300 w 1017588"/>
              <a:gd name="connsiteY3" fmla="*/ 0 h 1547812"/>
              <a:gd name="connsiteX0" fmla="*/ 495300 w 1112838"/>
              <a:gd name="connsiteY0" fmla="*/ 0 h 1597025"/>
              <a:gd name="connsiteX1" fmla="*/ 1112838 w 1112838"/>
              <a:gd name="connsiteY1" fmla="*/ 1597025 h 1597025"/>
              <a:gd name="connsiteX2" fmla="*/ 0 w 1112838"/>
              <a:gd name="connsiteY2" fmla="*/ 1547812 h 1597025"/>
              <a:gd name="connsiteX3" fmla="*/ 495300 w 1112838"/>
              <a:gd name="connsiteY3" fmla="*/ 0 h 1597025"/>
              <a:gd name="connsiteX0" fmla="*/ 0 w 1243013"/>
              <a:gd name="connsiteY0" fmla="*/ 0 h 1593850"/>
              <a:gd name="connsiteX1" fmla="*/ 1243013 w 1243013"/>
              <a:gd name="connsiteY1" fmla="*/ 1593850 h 1593850"/>
              <a:gd name="connsiteX2" fmla="*/ 130175 w 1243013"/>
              <a:gd name="connsiteY2" fmla="*/ 1544637 h 1593850"/>
              <a:gd name="connsiteX3" fmla="*/ 0 w 1243013"/>
              <a:gd name="connsiteY3" fmla="*/ 0 h 1593850"/>
              <a:gd name="connsiteX0" fmla="*/ 0 w 1201738"/>
              <a:gd name="connsiteY0" fmla="*/ 0 h 1544637"/>
              <a:gd name="connsiteX1" fmla="*/ 1201738 w 1201738"/>
              <a:gd name="connsiteY1" fmla="*/ 1349375 h 1544637"/>
              <a:gd name="connsiteX2" fmla="*/ 130175 w 1201738"/>
              <a:gd name="connsiteY2" fmla="*/ 1544637 h 1544637"/>
              <a:gd name="connsiteX3" fmla="*/ 0 w 1201738"/>
              <a:gd name="connsiteY3" fmla="*/ 0 h 1544637"/>
              <a:gd name="connsiteX0" fmla="*/ 0 w 1201738"/>
              <a:gd name="connsiteY0" fmla="*/ 0 h 1712912"/>
              <a:gd name="connsiteX1" fmla="*/ 1201738 w 1201738"/>
              <a:gd name="connsiteY1" fmla="*/ 1349375 h 1712912"/>
              <a:gd name="connsiteX2" fmla="*/ 152400 w 1201738"/>
              <a:gd name="connsiteY2" fmla="*/ 1712912 h 1712912"/>
              <a:gd name="connsiteX3" fmla="*/ 0 w 1201738"/>
              <a:gd name="connsiteY3" fmla="*/ 0 h 1712912"/>
              <a:gd name="connsiteX0" fmla="*/ 0 w 2352358"/>
              <a:gd name="connsiteY0" fmla="*/ 0 h 2124392"/>
              <a:gd name="connsiteX1" fmla="*/ 2352358 w 2352358"/>
              <a:gd name="connsiteY1" fmla="*/ 1760855 h 2124392"/>
              <a:gd name="connsiteX2" fmla="*/ 1303020 w 2352358"/>
              <a:gd name="connsiteY2" fmla="*/ 2124392 h 2124392"/>
              <a:gd name="connsiteX3" fmla="*/ 0 w 2352358"/>
              <a:gd name="connsiteY3" fmla="*/ 0 h 2124392"/>
              <a:gd name="connsiteX0" fmla="*/ 0 w 2329498"/>
              <a:gd name="connsiteY0" fmla="*/ 0 h 2124392"/>
              <a:gd name="connsiteX1" fmla="*/ 2329498 w 2329498"/>
              <a:gd name="connsiteY1" fmla="*/ 1654175 h 2124392"/>
              <a:gd name="connsiteX2" fmla="*/ 1303020 w 2329498"/>
              <a:gd name="connsiteY2" fmla="*/ 2124392 h 2124392"/>
              <a:gd name="connsiteX3" fmla="*/ 0 w 2329498"/>
              <a:gd name="connsiteY3" fmla="*/ 0 h 2124392"/>
              <a:gd name="connsiteX0" fmla="*/ 0 w 2329498"/>
              <a:gd name="connsiteY0" fmla="*/ 0 h 2352992"/>
              <a:gd name="connsiteX1" fmla="*/ 2329498 w 2329498"/>
              <a:gd name="connsiteY1" fmla="*/ 1654175 h 2352992"/>
              <a:gd name="connsiteX2" fmla="*/ 1432560 w 2329498"/>
              <a:gd name="connsiteY2" fmla="*/ 2352992 h 2352992"/>
              <a:gd name="connsiteX3" fmla="*/ 0 w 2329498"/>
              <a:gd name="connsiteY3" fmla="*/ 0 h 2352992"/>
              <a:gd name="connsiteX0" fmla="*/ 0 w 1757998"/>
              <a:gd name="connsiteY0" fmla="*/ 0 h 2359342"/>
              <a:gd name="connsiteX1" fmla="*/ 1757998 w 1757998"/>
              <a:gd name="connsiteY1" fmla="*/ 1660525 h 2359342"/>
              <a:gd name="connsiteX2" fmla="*/ 861060 w 1757998"/>
              <a:gd name="connsiteY2" fmla="*/ 2359342 h 2359342"/>
              <a:gd name="connsiteX3" fmla="*/ 0 w 1757998"/>
              <a:gd name="connsiteY3" fmla="*/ 0 h 2359342"/>
              <a:gd name="connsiteX0" fmla="*/ 0 w 1757998"/>
              <a:gd name="connsiteY0" fmla="*/ 0 h 2321242"/>
              <a:gd name="connsiteX1" fmla="*/ 1757998 w 1757998"/>
              <a:gd name="connsiteY1" fmla="*/ 1660525 h 2321242"/>
              <a:gd name="connsiteX2" fmla="*/ 835660 w 1757998"/>
              <a:gd name="connsiteY2" fmla="*/ 2321242 h 2321242"/>
              <a:gd name="connsiteX3" fmla="*/ 0 w 1757998"/>
              <a:gd name="connsiteY3" fmla="*/ 0 h 2321242"/>
              <a:gd name="connsiteX0" fmla="*/ 0 w 1738948"/>
              <a:gd name="connsiteY0" fmla="*/ 0 h 2321242"/>
              <a:gd name="connsiteX1" fmla="*/ 1738948 w 1738948"/>
              <a:gd name="connsiteY1" fmla="*/ 1679575 h 2321242"/>
              <a:gd name="connsiteX2" fmla="*/ 835660 w 1738948"/>
              <a:gd name="connsiteY2" fmla="*/ 2321242 h 2321242"/>
              <a:gd name="connsiteX3" fmla="*/ 0 w 1738948"/>
              <a:gd name="connsiteY3" fmla="*/ 0 h 2321242"/>
              <a:gd name="connsiteX0" fmla="*/ 0 w 1783426"/>
              <a:gd name="connsiteY0" fmla="*/ 0 h 2321242"/>
              <a:gd name="connsiteX1" fmla="*/ 1783426 w 1783426"/>
              <a:gd name="connsiteY1" fmla="*/ 1537335 h 2321242"/>
              <a:gd name="connsiteX2" fmla="*/ 835660 w 1783426"/>
              <a:gd name="connsiteY2" fmla="*/ 2321242 h 2321242"/>
              <a:gd name="connsiteX3" fmla="*/ 0 w 1783426"/>
              <a:gd name="connsiteY3" fmla="*/ 0 h 2321242"/>
              <a:gd name="connsiteX0" fmla="*/ 0 w 1783426"/>
              <a:gd name="connsiteY0" fmla="*/ 0 h 1904682"/>
              <a:gd name="connsiteX1" fmla="*/ 1783426 w 1783426"/>
              <a:gd name="connsiteY1" fmla="*/ 1537335 h 1904682"/>
              <a:gd name="connsiteX2" fmla="*/ 257446 w 1783426"/>
              <a:gd name="connsiteY2" fmla="*/ 1904682 h 1904682"/>
              <a:gd name="connsiteX3" fmla="*/ 0 w 1783426"/>
              <a:gd name="connsiteY3" fmla="*/ 0 h 1904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3426" h="1904682">
                <a:moveTo>
                  <a:pt x="0" y="0"/>
                </a:moveTo>
                <a:lnTo>
                  <a:pt x="1783426" y="1537335"/>
                </a:lnTo>
                <a:lnTo>
                  <a:pt x="257446" y="190468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alpha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defTabSz="912791"/>
            <a:endParaRPr lang="fr-FR" sz="1600">
              <a:solidFill>
                <a:srgbClr val="0C0C0C"/>
              </a:solidFill>
              <a:latin typeface="Raleway"/>
            </a:endParaRPr>
          </a:p>
        </p:txBody>
      </p:sp>
      <p:sp>
        <p:nvSpPr>
          <p:cNvPr id="136" name="Ellipse 135">
            <a:extLst>
              <a:ext uri="{FF2B5EF4-FFF2-40B4-BE49-F238E27FC236}">
                <a16:creationId xmlns:a16="http://schemas.microsoft.com/office/drawing/2014/main" id="{12DF7E48-1534-4010-8A75-20FA48FF398F}"/>
              </a:ext>
            </a:extLst>
          </p:cNvPr>
          <p:cNvSpPr>
            <a:spLocks noChangeAspect="1"/>
          </p:cNvSpPr>
          <p:nvPr/>
        </p:nvSpPr>
        <p:spPr>
          <a:xfrm>
            <a:off x="2147706" y="1530754"/>
            <a:ext cx="936578" cy="943524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73269" rIns="36000" bIns="732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47664" eaLnBrk="0" hangingPunct="0"/>
            <a:r>
              <a:rPr lang="fr-FR" sz="900" b="1" dirty="0">
                <a:solidFill>
                  <a:srgbClr val="EAB662"/>
                </a:solidFill>
                <a:latin typeface="Raleway"/>
                <a:cs typeface="Arial" panose="020B0604020202020204" pitchFamily="34" charset="0"/>
              </a:rPr>
              <a:t>Analyste Technique (AT)</a:t>
            </a:r>
          </a:p>
        </p:txBody>
      </p:sp>
    </p:spTree>
    <p:extLst>
      <p:ext uri="{BB962C8B-B14F-4D97-AF65-F5344CB8AC3E}">
        <p14:creationId xmlns:p14="http://schemas.microsoft.com/office/powerpoint/2010/main" val="1240708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FA904D7-E33C-472B-92F7-DDC4A85932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791"/>
            <a:r>
              <a:rPr lang="fr-FR" altLang="fr-FR">
                <a:solidFill>
                  <a:srgbClr val="0C0C0C"/>
                </a:solidFill>
                <a:latin typeface="Raleway"/>
                <a:ea typeface="MS PGothic" panose="020B0600070205080204" pitchFamily="34" charset="-128"/>
              </a:rPr>
              <a:t>p.</a:t>
            </a:r>
            <a:fld id="{3164A48C-5A55-4ACD-8BDA-408285186C6C}" type="slidenum">
              <a:rPr lang="fr-FR" altLang="fr-FR">
                <a:solidFill>
                  <a:srgbClr val="0C0C0C"/>
                </a:solidFill>
                <a:latin typeface="Raleway"/>
                <a:ea typeface="MS PGothic" panose="020B0600070205080204" pitchFamily="34" charset="-128"/>
              </a:rPr>
              <a:pPr defTabSz="912791"/>
              <a:t>7</a:t>
            </a:fld>
            <a:endParaRPr lang="fr-FR" altLang="fr-FR">
              <a:solidFill>
                <a:srgbClr val="0C0C0C"/>
              </a:solidFill>
              <a:latin typeface="Raleway"/>
              <a:ea typeface="MS PGothic" panose="020B0600070205080204" pitchFamily="34" charset="-128"/>
            </a:endParaRPr>
          </a:p>
        </p:txBody>
      </p:sp>
      <p:sp>
        <p:nvSpPr>
          <p:cNvPr id="55" name="TextBox 116">
            <a:extLst>
              <a:ext uri="{FF2B5EF4-FFF2-40B4-BE49-F238E27FC236}">
                <a16:creationId xmlns:a16="http://schemas.microsoft.com/office/drawing/2014/main" id="{DA597F7F-E2E2-43B5-B3FD-1675153C436F}"/>
              </a:ext>
            </a:extLst>
          </p:cNvPr>
          <p:cNvSpPr txBox="1"/>
          <p:nvPr/>
        </p:nvSpPr>
        <p:spPr>
          <a:xfrm>
            <a:off x="2825898" y="4260414"/>
            <a:ext cx="1314054" cy="1692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0" lvl="0" indent="0" defTabSz="685122" eaLnBrk="1" latinLnBrk="0" hangingPunct="1">
              <a:buClr>
                <a:schemeClr val="tx2"/>
              </a:buClr>
              <a:buSzPct val="100000"/>
              <a:defRPr lang="x-none" sz="1071" baseline="0">
                <a:latin typeface="+mn-lt"/>
              </a:defRPr>
            </a:lvl1pPr>
            <a:lvl2pPr marL="148200" lvl="1" indent="-146986" defTabSz="685122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071" baseline="0">
                <a:latin typeface="+mn-lt"/>
              </a:defRPr>
            </a:lvl2pPr>
            <a:lvl3pPr marL="349849" lvl="2" indent="-200435" defTabSz="685122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071" baseline="0">
                <a:latin typeface="+mn-lt"/>
              </a:defRPr>
            </a:lvl3pPr>
            <a:lvl4pPr marL="470111" lvl="3" indent="-119046" defTabSz="685122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071" baseline="0">
                <a:latin typeface="+mn-lt"/>
              </a:defRPr>
            </a:lvl4pPr>
            <a:lvl5pPr marL="573753" lvl="4" indent="-99610" defTabSz="685122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071" baseline="0">
                <a:latin typeface="+mn-lt"/>
              </a:defRPr>
            </a:lvl5pPr>
            <a:lvl6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224" baseline="0">
                <a:latin typeface="+mn-lt"/>
              </a:defRPr>
            </a:lvl6pPr>
            <a:lvl7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224" baseline="0">
                <a:latin typeface="+mn-lt"/>
              </a:defRPr>
            </a:lvl7pPr>
            <a:lvl8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224" baseline="0">
                <a:latin typeface="+mn-lt"/>
              </a:defRPr>
            </a:lvl8pPr>
            <a:lvl9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224" baseline="0">
                <a:latin typeface="+mn-lt"/>
              </a:defRPr>
            </a:lvl9pPr>
          </a:lstStyle>
          <a:p>
            <a:pPr marL="148196" lvl="1" indent="-146982" defTabSz="685105">
              <a:buClr>
                <a:srgbClr val="213A8F"/>
              </a:buClr>
            </a:pPr>
            <a:endParaRPr lang="fr-FR" sz="1100">
              <a:solidFill>
                <a:srgbClr val="E6E5E4"/>
              </a:solidFill>
              <a:latin typeface="Raleway"/>
            </a:endParaRP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D1939550-740C-4AE0-AECC-65A7F14C09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502820"/>
              </p:ext>
            </p:extLst>
          </p:nvPr>
        </p:nvGraphicFramePr>
        <p:xfrm>
          <a:off x="3203847" y="1278320"/>
          <a:ext cx="5832640" cy="2778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5753">
                  <a:extLst>
                    <a:ext uri="{9D8B030D-6E8A-4147-A177-3AD203B41FA5}">
                      <a16:colId xmlns:a16="http://schemas.microsoft.com/office/drawing/2014/main" val="386173012"/>
                    </a:ext>
                  </a:extLst>
                </a:gridCol>
                <a:gridCol w="4616887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marL="1235" marR="0" lvl="1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dirty="0"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cs typeface="Arial" panose="020B0604020202020204" pitchFamily="34" charset="0"/>
                        </a:rPr>
                        <a:t>Missions et activités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169915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fr-FR" sz="7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C0C0C">
                            <a:lumMod val="50000"/>
                            <a:lumOff val="50000"/>
                          </a:srgbClr>
                        </a:solidFill>
                        <a:effectLst/>
                        <a:uLnTx/>
                        <a:uFillTx/>
                        <a:latin typeface="Raleway" panose="020B0503030101060003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1254252">
                <a:tc>
                  <a:txBody>
                    <a:bodyPr/>
                    <a:lstStyle/>
                    <a:p>
                      <a:pPr marL="1235" lvl="1" indent="0">
                        <a:spcBef>
                          <a:spcPct val="20000"/>
                        </a:spcBef>
                        <a:buNone/>
                      </a:pPr>
                      <a:r>
                        <a:rPr lang="fr-FR" sz="900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sym typeface="Arial"/>
                        </a:rPr>
                        <a:t>Mettre en œuvre  une architecture adaptée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lvl="0" indent="-8890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bg1">
                            <a:lumMod val="50000"/>
                          </a:schemeClr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Conçoit et met à jour les évolutions du système d’informations</a:t>
                      </a:r>
                    </a:p>
                    <a:p>
                      <a:pPr marL="88900" marR="0" lvl="0" indent="-8890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bg1">
                            <a:lumMod val="50000"/>
                          </a:schemeClr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Contribue aux études de faisabilité </a:t>
                      </a:r>
                    </a:p>
                    <a:p>
                      <a:pPr marL="88900" marR="0" lvl="0" indent="-8890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bg1">
                            <a:lumMod val="50000"/>
                          </a:schemeClr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Participe à la définition des infrastructures techniques : détermine l’écosystème technologique et l’interfaçage avec le SI</a:t>
                      </a:r>
                    </a:p>
                    <a:p>
                      <a:pPr marL="88900" marR="0" lvl="0" indent="-8890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bg1">
                            <a:lumMod val="50000"/>
                          </a:schemeClr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Conçoit et valide les choix technologiques en terme d’architecture technique et fonctionnelle et évalue les alternatives</a:t>
                      </a:r>
                    </a:p>
                    <a:p>
                      <a:pPr marL="88900" marR="0" lvl="0" indent="-8890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bg1">
                            <a:lumMod val="50000"/>
                          </a:schemeClr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Promeut l’architecture technique et fonctionnelle retenue auprès des équipes qui interviennent sur le projet</a:t>
                      </a:r>
                    </a:p>
                    <a:p>
                      <a:pPr marL="88900" marR="0" lvl="0" indent="-8890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bg1">
                            <a:lumMod val="50000"/>
                          </a:schemeClr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Préconise des choix techniques en s’engageant sur un fonctionnement en service régulier</a:t>
                      </a:r>
                    </a:p>
                    <a:p>
                      <a:pPr marL="88900" marR="0" lvl="0" indent="-8890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bg1">
                            <a:lumMod val="50000"/>
                          </a:schemeClr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Définit, enrichit et priorise les </a:t>
                      </a:r>
                      <a:r>
                        <a:rPr kumimoji="0" lang="fr-FR" sz="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Enablers</a:t>
                      </a: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Stories sur son périmètre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1235" lvl="1" indent="0">
                        <a:spcBef>
                          <a:spcPct val="20000"/>
                        </a:spcBef>
                        <a:buNone/>
                      </a:pPr>
                      <a:r>
                        <a:rPr lang="fr-FR" sz="900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sym typeface="Arial"/>
                        </a:rPr>
                        <a:t>Assurer la cohérence de l’architecture applicative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lvl="0" indent="-8890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Forme la squad aux pattern d’architecture définis par le socle architecture et les architectes solution (AS)</a:t>
                      </a:r>
                    </a:p>
                    <a:p>
                      <a:pPr marL="88900" marR="0" lvl="0" indent="-8890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Analyse l’impact des nouvelles solutions/nouvelles technologies dans le SNUM en s’appuyant notamment sur le référentiel d’architecture.</a:t>
                      </a:r>
                    </a:p>
                    <a:p>
                      <a:pPr marL="88900" marR="0" lvl="0" indent="-8890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Réutilise les briques et les pattern disponibles dans le SI ministère de la justice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427327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1235" lvl="1" indent="0">
                        <a:spcBef>
                          <a:spcPct val="20000"/>
                        </a:spcBef>
                        <a:buNone/>
                      </a:pPr>
                      <a:r>
                        <a:rPr lang="fr-FR" sz="900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sym typeface="Arial"/>
                        </a:rPr>
                        <a:t>Participer à l’innovation et à l’amélioration continue du SI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lvl="0" indent="-88900" algn="l" defTabSz="914296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fr-FR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Identifie les besoins de changements et les composants impliqués</a:t>
                      </a:r>
                    </a:p>
                    <a:p>
                      <a:pPr marL="88900" lvl="0" indent="-88900" algn="l" defTabSz="914296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fr-FR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Participe en amont aux études sur les nouvelles applications ou produits métiers</a:t>
                      </a:r>
                    </a:p>
                    <a:p>
                      <a:pPr marL="88900" lvl="0" indent="-88900" algn="l" defTabSz="914296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fr-FR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Alimente le référentiel d’architecture sur les niveaux les plus fins de détail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4484446"/>
                  </a:ext>
                </a:extLst>
              </a:tr>
            </a:tbl>
          </a:graphicData>
        </a:graphic>
      </p:graphicFrame>
      <p:graphicFrame>
        <p:nvGraphicFramePr>
          <p:cNvPr id="78" name="Tableau 77">
            <a:extLst>
              <a:ext uri="{FF2B5EF4-FFF2-40B4-BE49-F238E27FC236}">
                <a16:creationId xmlns:a16="http://schemas.microsoft.com/office/drawing/2014/main" id="{A4A798D5-7428-46E1-A30B-84FC417BDD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1253013"/>
              </p:ext>
            </p:extLst>
          </p:nvPr>
        </p:nvGraphicFramePr>
        <p:xfrm>
          <a:off x="3203849" y="303782"/>
          <a:ext cx="2853599" cy="1019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3599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1000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Description 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624840">
                <a:tc>
                  <a:txBody>
                    <a:bodyPr/>
                    <a:lstStyle/>
                    <a:p>
                      <a:pPr marL="88900" lvl="2" indent="-8890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Il garantit l’évolution de son produit en cohérence avec le système </a:t>
                      </a:r>
                      <a:r>
                        <a:rPr lang="fr-FR" sz="7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d’informations du Ministère de la Justice. ; il est le relais de l’AS pour le train </a:t>
                      </a:r>
                    </a:p>
                    <a:p>
                      <a:pPr marL="88900" lvl="2" indent="-8890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Il apporte son expertise technique à la </a:t>
                      </a:r>
                      <a:r>
                        <a:rPr lang="fr-FR" sz="7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squad</a:t>
                      </a:r>
                      <a:endParaRPr lang="fr-FR" sz="7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88900" lvl="2" indent="-8890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Il mène les </a:t>
                      </a:r>
                      <a:r>
                        <a:rPr lang="fr-FR" sz="7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POCs</a:t>
                      </a:r>
                      <a:r>
                        <a:rPr lang="fr-FR" sz="7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et participe aux choix </a:t>
                      </a: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d’architecture technique pour réaliser les US du </a:t>
                      </a:r>
                      <a:r>
                        <a:rPr lang="fr-FR" sz="7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backlog</a:t>
                      </a: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 du PI à venir</a:t>
                      </a:r>
                    </a:p>
                  </a:txBody>
                  <a:tcPr marR="36000"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</a:tbl>
          </a:graphicData>
        </a:graphic>
      </p:graphicFrame>
      <p:graphicFrame>
        <p:nvGraphicFramePr>
          <p:cNvPr id="114" name="Tableau 113">
            <a:extLst>
              <a:ext uri="{FF2B5EF4-FFF2-40B4-BE49-F238E27FC236}">
                <a16:creationId xmlns:a16="http://schemas.microsoft.com/office/drawing/2014/main" id="{BDFC6B0C-A8E7-42B3-909A-C61AB09FF8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850604"/>
              </p:ext>
            </p:extLst>
          </p:nvPr>
        </p:nvGraphicFramePr>
        <p:xfrm>
          <a:off x="6139025" y="303782"/>
          <a:ext cx="2897463" cy="805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7463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r>
                        <a:rPr lang="fr-FR" sz="1000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Périmètre de responsabilités 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517853">
                <a:tc>
                  <a:txBody>
                    <a:bodyPr/>
                    <a:lstStyle/>
                    <a:p>
                      <a:pPr marL="88900" lvl="2" indent="-8890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Il garantit la cohérence technico-fonctionnelle et la pérennité du système d’information en collaboration avec le socle architecture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</a:tbl>
          </a:graphicData>
        </a:graphic>
      </p:graphicFrame>
      <p:sp>
        <p:nvSpPr>
          <p:cNvPr id="72" name="Rectangle 71">
            <a:extLst>
              <a:ext uri="{FF2B5EF4-FFF2-40B4-BE49-F238E27FC236}">
                <a16:creationId xmlns:a16="http://schemas.microsoft.com/office/drawing/2014/main" id="{5157DAC8-02B9-4566-A512-AE095E5EE288}"/>
              </a:ext>
            </a:extLst>
          </p:cNvPr>
          <p:cNvSpPr/>
          <p:nvPr/>
        </p:nvSpPr>
        <p:spPr>
          <a:xfrm>
            <a:off x="8028385" y="339503"/>
            <a:ext cx="1125093" cy="18140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791"/>
            <a:r>
              <a:rPr lang="fr-FR" sz="1000" b="1">
                <a:solidFill>
                  <a:prstClr val="white"/>
                </a:solidFill>
                <a:latin typeface="Raleway"/>
              </a:rPr>
              <a:t>Squad</a:t>
            </a:r>
          </a:p>
        </p:txBody>
      </p:sp>
      <p:graphicFrame>
        <p:nvGraphicFramePr>
          <p:cNvPr id="115" name="Tableau 114">
            <a:extLst>
              <a:ext uri="{FF2B5EF4-FFF2-40B4-BE49-F238E27FC236}">
                <a16:creationId xmlns:a16="http://schemas.microsoft.com/office/drawing/2014/main" id="{D37FF30F-D36C-43C6-99E7-5BBB40BB18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2204462"/>
              </p:ext>
            </p:extLst>
          </p:nvPr>
        </p:nvGraphicFramePr>
        <p:xfrm>
          <a:off x="275045" y="3977675"/>
          <a:ext cx="4403253" cy="65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03253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1000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Ce qu’on attend de lui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Maitriser l’architecture technique et </a:t>
                      </a:r>
                      <a:r>
                        <a:rPr lang="fr-FR" sz="7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fonctionnelle du train</a:t>
                      </a:r>
                    </a:p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Être en contact quasi-permanant avec les autres architectes </a:t>
                      </a: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de squad</a:t>
                      </a:r>
                    </a:p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Suivre les guidelines apportées par le socle architecture et l’architecte solution (AS)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</a:tbl>
          </a:graphicData>
        </a:graphic>
      </p:graphicFrame>
      <p:graphicFrame>
        <p:nvGraphicFramePr>
          <p:cNvPr id="131" name="Tableau 130">
            <a:extLst>
              <a:ext uri="{FF2B5EF4-FFF2-40B4-BE49-F238E27FC236}">
                <a16:creationId xmlns:a16="http://schemas.microsoft.com/office/drawing/2014/main" id="{70AEA4FA-1A87-4423-BD84-FDF4F6E8E7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710697"/>
              </p:ext>
            </p:extLst>
          </p:nvPr>
        </p:nvGraphicFramePr>
        <p:xfrm>
          <a:off x="4750225" y="3977675"/>
          <a:ext cx="4214389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389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1000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Ce qu’on n’attend pas de lui 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Prendre la place de l’architecte solution (AS)</a:t>
                      </a:r>
                    </a:p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Travailler seul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</a:tbl>
          </a:graphicData>
        </a:graphic>
      </p:graphicFrame>
      <p:sp>
        <p:nvSpPr>
          <p:cNvPr id="84" name="RoundedRectangle 4">
            <a:extLst>
              <a:ext uri="{FF2B5EF4-FFF2-40B4-BE49-F238E27FC236}">
                <a16:creationId xmlns:a16="http://schemas.microsoft.com/office/drawing/2014/main" id="{2C3FC374-65D6-413F-A9EF-21F041EB20A7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315772" y="602881"/>
            <a:ext cx="2816069" cy="331789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square" lIns="77539" tIns="77539" rIns="77539" bIns="77539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lvl="0" indent="0" defTabSz="913526" eaLnBrk="1" hangingPunct="1">
              <a:buClr>
                <a:schemeClr val="tx2"/>
              </a:buClr>
              <a:defRPr sz="1200" b="1" baseline="0">
                <a:solidFill>
                  <a:schemeClr val="bg1">
                    <a:lumMod val="50000"/>
                  </a:schemeClr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  <a:lvl2pPr marL="197607" lvl="1" indent="-195987" defTabSz="913526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2pPr>
            <a:lvl3pPr marL="466481" lvl="2" indent="-267255" defTabSz="913526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3pPr>
            <a:lvl4pPr marL="626835" lvl="3" indent="-158733" defTabSz="913526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4pPr>
            <a:lvl5pPr marL="765029" lvl="4" indent="-132818" defTabSz="913526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algn="ctr" defTabSz="913503">
              <a:buClr>
                <a:srgbClr val="213A8F"/>
              </a:buClr>
            </a:pPr>
            <a:endParaRPr lang="fr-FR" sz="1000">
              <a:solidFill>
                <a:prstClr val="white">
                  <a:lumMod val="65000"/>
                </a:prstClr>
              </a:solidFill>
              <a:latin typeface="Raleway"/>
            </a:endParaRPr>
          </a:p>
        </p:txBody>
      </p:sp>
      <p:sp>
        <p:nvSpPr>
          <p:cNvPr id="87" name="Rounded Rectangle 1296">
            <a:extLst>
              <a:ext uri="{FF2B5EF4-FFF2-40B4-BE49-F238E27FC236}">
                <a16:creationId xmlns:a16="http://schemas.microsoft.com/office/drawing/2014/main" id="{5F097109-D980-4EA8-B024-88D46A4982D4}"/>
              </a:ext>
            </a:extLst>
          </p:cNvPr>
          <p:cNvSpPr/>
          <p:nvPr/>
        </p:nvSpPr>
        <p:spPr>
          <a:xfrm>
            <a:off x="396963" y="768134"/>
            <a:ext cx="1094616" cy="3050107"/>
          </a:xfrm>
          <a:prstGeom prst="roundRect">
            <a:avLst>
              <a:gd name="adj" fmla="val 7985"/>
            </a:avLst>
          </a:prstGeom>
          <a:solidFill>
            <a:srgbClr val="94007B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63" tIns="24926" rIns="12463" bIns="24926" rtlCol="0" anchor="t"/>
          <a:lstStyle/>
          <a:p>
            <a:pPr algn="ctr" defTabSz="304591" eaLnBrk="0" hangingPunct="0">
              <a:defRPr/>
            </a:pPr>
            <a:r>
              <a:rPr lang="fr-FR" sz="900" b="1" dirty="0">
                <a:solidFill>
                  <a:srgbClr val="FFFFFF"/>
                </a:solidFill>
                <a:latin typeface="Raleway"/>
                <a:ea typeface="Arial Unicode MS"/>
              </a:rPr>
              <a:t>   Socle Architecture</a:t>
            </a:r>
          </a:p>
        </p:txBody>
      </p:sp>
      <p:grpSp>
        <p:nvGrpSpPr>
          <p:cNvPr id="88" name="Groupe 87">
            <a:extLst>
              <a:ext uri="{FF2B5EF4-FFF2-40B4-BE49-F238E27FC236}">
                <a16:creationId xmlns:a16="http://schemas.microsoft.com/office/drawing/2014/main" id="{B191CDF5-8A96-427A-885B-BF85EB276AA1}"/>
              </a:ext>
            </a:extLst>
          </p:cNvPr>
          <p:cNvGrpSpPr/>
          <p:nvPr/>
        </p:nvGrpSpPr>
        <p:grpSpPr>
          <a:xfrm>
            <a:off x="431664" y="1089016"/>
            <a:ext cx="927968" cy="225365"/>
            <a:chOff x="3496991" y="1102955"/>
            <a:chExt cx="1292355" cy="289310"/>
          </a:xfrm>
        </p:grpSpPr>
        <p:sp>
          <p:nvSpPr>
            <p:cNvPr id="124" name="Freeform 176">
              <a:extLst>
                <a:ext uri="{FF2B5EF4-FFF2-40B4-BE49-F238E27FC236}">
                  <a16:creationId xmlns:a16="http://schemas.microsoft.com/office/drawing/2014/main" id="{808A68C1-E116-4600-9788-62D55236305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616652" y="1102955"/>
              <a:ext cx="172694" cy="223571"/>
            </a:xfrm>
            <a:custGeom>
              <a:avLst/>
              <a:gdLst>
                <a:gd name="T0" fmla="*/ 2186 w 3321"/>
                <a:gd name="T1" fmla="*/ 1793 h 4357"/>
                <a:gd name="T2" fmla="*/ 2634 w 3321"/>
                <a:gd name="T3" fmla="*/ 974 h 4357"/>
                <a:gd name="T4" fmla="*/ 1660 w 3321"/>
                <a:gd name="T5" fmla="*/ 0 h 4357"/>
                <a:gd name="T6" fmla="*/ 686 w 3321"/>
                <a:gd name="T7" fmla="*/ 974 h 4357"/>
                <a:gd name="T8" fmla="*/ 1135 w 3321"/>
                <a:gd name="T9" fmla="*/ 1793 h 4357"/>
                <a:gd name="T10" fmla="*/ 0 w 3321"/>
                <a:gd name="T11" fmla="*/ 3035 h 4357"/>
                <a:gd name="T12" fmla="*/ 0 w 3321"/>
                <a:gd name="T13" fmla="*/ 4046 h 4357"/>
                <a:gd name="T14" fmla="*/ 3 w 3321"/>
                <a:gd name="T15" fmla="*/ 4062 h 4357"/>
                <a:gd name="T16" fmla="*/ 72 w 3321"/>
                <a:gd name="T17" fmla="*/ 4084 h 4357"/>
                <a:gd name="T18" fmla="*/ 1768 w 3321"/>
                <a:gd name="T19" fmla="*/ 4357 h 4357"/>
                <a:gd name="T20" fmla="*/ 3249 w 3321"/>
                <a:gd name="T21" fmla="*/ 4079 h 4357"/>
                <a:gd name="T22" fmla="*/ 3314 w 3321"/>
                <a:gd name="T23" fmla="*/ 4046 h 4357"/>
                <a:gd name="T24" fmla="*/ 3321 w 3321"/>
                <a:gd name="T25" fmla="*/ 4046 h 4357"/>
                <a:gd name="T26" fmla="*/ 3321 w 3321"/>
                <a:gd name="T27" fmla="*/ 3035 h 4357"/>
                <a:gd name="T28" fmla="*/ 2186 w 3321"/>
                <a:gd name="T29" fmla="*/ 1793 h 4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1" h="4357">
                  <a:moveTo>
                    <a:pt x="2186" y="1793"/>
                  </a:moveTo>
                  <a:cubicBezTo>
                    <a:pt x="2455" y="1620"/>
                    <a:pt x="2634" y="1318"/>
                    <a:pt x="2634" y="974"/>
                  </a:cubicBezTo>
                  <a:cubicBezTo>
                    <a:pt x="2634" y="436"/>
                    <a:pt x="2198" y="0"/>
                    <a:pt x="1660" y="0"/>
                  </a:cubicBezTo>
                  <a:cubicBezTo>
                    <a:pt x="1122" y="0"/>
                    <a:pt x="686" y="436"/>
                    <a:pt x="686" y="974"/>
                  </a:cubicBezTo>
                  <a:cubicBezTo>
                    <a:pt x="686" y="1318"/>
                    <a:pt x="865" y="1620"/>
                    <a:pt x="1135" y="1793"/>
                  </a:cubicBezTo>
                  <a:cubicBezTo>
                    <a:pt x="500" y="1850"/>
                    <a:pt x="0" y="2385"/>
                    <a:pt x="0" y="3035"/>
                  </a:cubicBezTo>
                  <a:lnTo>
                    <a:pt x="0" y="4046"/>
                  </a:lnTo>
                  <a:lnTo>
                    <a:pt x="3" y="4062"/>
                  </a:lnTo>
                  <a:lnTo>
                    <a:pt x="72" y="4084"/>
                  </a:lnTo>
                  <a:cubicBezTo>
                    <a:pt x="728" y="4289"/>
                    <a:pt x="1299" y="4357"/>
                    <a:pt x="1768" y="4357"/>
                  </a:cubicBezTo>
                  <a:cubicBezTo>
                    <a:pt x="2684" y="4357"/>
                    <a:pt x="3216" y="4096"/>
                    <a:pt x="3249" y="4079"/>
                  </a:cubicBezTo>
                  <a:lnTo>
                    <a:pt x="3314" y="4046"/>
                  </a:lnTo>
                  <a:lnTo>
                    <a:pt x="3321" y="4046"/>
                  </a:lnTo>
                  <a:lnTo>
                    <a:pt x="3321" y="3035"/>
                  </a:lnTo>
                  <a:cubicBezTo>
                    <a:pt x="3321" y="2385"/>
                    <a:pt x="2821" y="1850"/>
                    <a:pt x="2186" y="179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3311" tIns="31656" rIns="63311" bIns="31656" numCol="1" anchor="t" anchorCtr="0" compatLnSpc="1">
              <a:prstTxWarp prst="textNoShape">
                <a:avLst/>
              </a:prstTxWarp>
            </a:bodyPr>
            <a:lstStyle/>
            <a:p>
              <a:pPr defTabSz="304591" eaLnBrk="0" hangingPunct="0">
                <a:defRPr/>
              </a:pPr>
              <a:endParaRPr lang="fr-FR" sz="2000">
                <a:solidFill>
                  <a:srgbClr val="FFFFFF"/>
                </a:solidFill>
                <a:latin typeface="Raleway"/>
                <a:ea typeface="Arial Unicode MS" panose="020B0604020202020204" pitchFamily="34" charset="-128"/>
              </a:endParaRPr>
            </a:p>
          </p:txBody>
        </p:sp>
        <p:sp>
          <p:nvSpPr>
            <p:cNvPr id="125" name="TextBox 1828">
              <a:extLst>
                <a:ext uri="{FF2B5EF4-FFF2-40B4-BE49-F238E27FC236}">
                  <a16:creationId xmlns:a16="http://schemas.microsoft.com/office/drawing/2014/main" id="{EC4511A2-8C4B-4AF6-9EF9-9D8F3ACB5210}"/>
                </a:ext>
              </a:extLst>
            </p:cNvPr>
            <p:cNvSpPr txBox="1">
              <a:spLocks/>
            </p:cNvSpPr>
            <p:nvPr/>
          </p:nvSpPr>
          <p:spPr>
            <a:xfrm>
              <a:off x="3496991" y="1110250"/>
              <a:ext cx="1119661" cy="282015"/>
            </a:xfrm>
            <a:prstGeom prst="rect">
              <a:avLst/>
            </a:prstGeom>
          </p:spPr>
          <p:txBody>
            <a:bodyPr vert="horz" lIns="74777" tIns="74777" rIns="74777" bIns="74777" rtlCol="0" anchor="ctr">
              <a:noAutofit/>
            </a:bodyPr>
            <a:lstStyle>
              <a:lvl1pPr marL="0" indent="0" algn="just" defTabSz="914400" rtl="0" eaLnBrk="1" latinLnBrk="0" hangingPunct="1">
                <a:lnSpc>
                  <a:spcPct val="100000"/>
                </a:lnSpc>
                <a:spcBef>
                  <a:spcPts val="1800"/>
                </a:spcBef>
                <a:buFont typeface="Arial" panose="020B0604020202020204" pitchFamily="34" charset="0"/>
                <a:buNone/>
                <a:tabLst/>
                <a:defRPr sz="160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358775" indent="-358775" algn="just" defTabSz="914400" rtl="0" eaLnBrk="1" latinLnBrk="0" hangingPunct="1">
                <a:lnSpc>
                  <a:spcPct val="100000"/>
                </a:lnSpc>
                <a:spcBef>
                  <a:spcPts val="1400"/>
                </a:spcBef>
                <a:buClr>
                  <a:schemeClr val="bg2"/>
                </a:buClr>
                <a:buFont typeface="Tempus Sans ITC" panose="04020404030D07020202" pitchFamily="82" charset="0"/>
                <a:buChar char="/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Tx/>
                <a:buNone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48000" indent="-28800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bg2"/>
                </a:buClr>
                <a:buFont typeface="Tahoma" panose="020B0604030504040204" pitchFamily="34" charset="0"/>
                <a:buChar char="›"/>
                <a:defRPr sz="1200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baseline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22142">
                <a:spcBef>
                  <a:spcPts val="1225"/>
                </a:spcBef>
                <a:defRPr/>
              </a:pPr>
              <a:r>
                <a:rPr lang="fr-FR" sz="600">
                  <a:solidFill>
                    <a:srgbClr val="FFFFFF"/>
                  </a:solidFill>
                  <a:latin typeface="Raleway"/>
                  <a:ea typeface="Arial Unicode MS"/>
                </a:rPr>
                <a:t>Responsable du socle</a:t>
              </a:r>
            </a:p>
          </p:txBody>
        </p:sp>
      </p:grpSp>
      <p:grpSp>
        <p:nvGrpSpPr>
          <p:cNvPr id="91" name="Groupe 90">
            <a:extLst>
              <a:ext uri="{FF2B5EF4-FFF2-40B4-BE49-F238E27FC236}">
                <a16:creationId xmlns:a16="http://schemas.microsoft.com/office/drawing/2014/main" id="{22C910BD-D56C-4647-9610-C45798B0CE0F}"/>
              </a:ext>
            </a:extLst>
          </p:cNvPr>
          <p:cNvGrpSpPr/>
          <p:nvPr/>
        </p:nvGrpSpPr>
        <p:grpSpPr>
          <a:xfrm>
            <a:off x="431664" y="1364514"/>
            <a:ext cx="927968" cy="225365"/>
            <a:chOff x="3496991" y="1102955"/>
            <a:chExt cx="1292355" cy="289310"/>
          </a:xfrm>
        </p:grpSpPr>
        <p:sp>
          <p:nvSpPr>
            <p:cNvPr id="122" name="Freeform 176">
              <a:extLst>
                <a:ext uri="{FF2B5EF4-FFF2-40B4-BE49-F238E27FC236}">
                  <a16:creationId xmlns:a16="http://schemas.microsoft.com/office/drawing/2014/main" id="{8BBBC4CC-0E72-489E-A9F5-9DF60AAEAAD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616652" y="1102955"/>
              <a:ext cx="172694" cy="223571"/>
            </a:xfrm>
            <a:custGeom>
              <a:avLst/>
              <a:gdLst>
                <a:gd name="T0" fmla="*/ 2186 w 3321"/>
                <a:gd name="T1" fmla="*/ 1793 h 4357"/>
                <a:gd name="T2" fmla="*/ 2634 w 3321"/>
                <a:gd name="T3" fmla="*/ 974 h 4357"/>
                <a:gd name="T4" fmla="*/ 1660 w 3321"/>
                <a:gd name="T5" fmla="*/ 0 h 4357"/>
                <a:gd name="T6" fmla="*/ 686 w 3321"/>
                <a:gd name="T7" fmla="*/ 974 h 4357"/>
                <a:gd name="T8" fmla="*/ 1135 w 3321"/>
                <a:gd name="T9" fmla="*/ 1793 h 4357"/>
                <a:gd name="T10" fmla="*/ 0 w 3321"/>
                <a:gd name="T11" fmla="*/ 3035 h 4357"/>
                <a:gd name="T12" fmla="*/ 0 w 3321"/>
                <a:gd name="T13" fmla="*/ 4046 h 4357"/>
                <a:gd name="T14" fmla="*/ 3 w 3321"/>
                <a:gd name="T15" fmla="*/ 4062 h 4357"/>
                <a:gd name="T16" fmla="*/ 72 w 3321"/>
                <a:gd name="T17" fmla="*/ 4084 h 4357"/>
                <a:gd name="T18" fmla="*/ 1768 w 3321"/>
                <a:gd name="T19" fmla="*/ 4357 h 4357"/>
                <a:gd name="T20" fmla="*/ 3249 w 3321"/>
                <a:gd name="T21" fmla="*/ 4079 h 4357"/>
                <a:gd name="T22" fmla="*/ 3314 w 3321"/>
                <a:gd name="T23" fmla="*/ 4046 h 4357"/>
                <a:gd name="T24" fmla="*/ 3321 w 3321"/>
                <a:gd name="T25" fmla="*/ 4046 h 4357"/>
                <a:gd name="T26" fmla="*/ 3321 w 3321"/>
                <a:gd name="T27" fmla="*/ 3035 h 4357"/>
                <a:gd name="T28" fmla="*/ 2186 w 3321"/>
                <a:gd name="T29" fmla="*/ 1793 h 4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1" h="4357">
                  <a:moveTo>
                    <a:pt x="2186" y="1793"/>
                  </a:moveTo>
                  <a:cubicBezTo>
                    <a:pt x="2455" y="1620"/>
                    <a:pt x="2634" y="1318"/>
                    <a:pt x="2634" y="974"/>
                  </a:cubicBezTo>
                  <a:cubicBezTo>
                    <a:pt x="2634" y="436"/>
                    <a:pt x="2198" y="0"/>
                    <a:pt x="1660" y="0"/>
                  </a:cubicBezTo>
                  <a:cubicBezTo>
                    <a:pt x="1122" y="0"/>
                    <a:pt x="686" y="436"/>
                    <a:pt x="686" y="974"/>
                  </a:cubicBezTo>
                  <a:cubicBezTo>
                    <a:pt x="686" y="1318"/>
                    <a:pt x="865" y="1620"/>
                    <a:pt x="1135" y="1793"/>
                  </a:cubicBezTo>
                  <a:cubicBezTo>
                    <a:pt x="500" y="1850"/>
                    <a:pt x="0" y="2385"/>
                    <a:pt x="0" y="3035"/>
                  </a:cubicBezTo>
                  <a:lnTo>
                    <a:pt x="0" y="4046"/>
                  </a:lnTo>
                  <a:lnTo>
                    <a:pt x="3" y="4062"/>
                  </a:lnTo>
                  <a:lnTo>
                    <a:pt x="72" y="4084"/>
                  </a:lnTo>
                  <a:cubicBezTo>
                    <a:pt x="728" y="4289"/>
                    <a:pt x="1299" y="4357"/>
                    <a:pt x="1768" y="4357"/>
                  </a:cubicBezTo>
                  <a:cubicBezTo>
                    <a:pt x="2684" y="4357"/>
                    <a:pt x="3216" y="4096"/>
                    <a:pt x="3249" y="4079"/>
                  </a:cubicBezTo>
                  <a:lnTo>
                    <a:pt x="3314" y="4046"/>
                  </a:lnTo>
                  <a:lnTo>
                    <a:pt x="3321" y="4046"/>
                  </a:lnTo>
                  <a:lnTo>
                    <a:pt x="3321" y="3035"/>
                  </a:lnTo>
                  <a:cubicBezTo>
                    <a:pt x="3321" y="2385"/>
                    <a:pt x="2821" y="1850"/>
                    <a:pt x="2186" y="179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3311" tIns="31656" rIns="63311" bIns="31656" numCol="1" anchor="t" anchorCtr="0" compatLnSpc="1">
              <a:prstTxWarp prst="textNoShape">
                <a:avLst/>
              </a:prstTxWarp>
            </a:bodyPr>
            <a:lstStyle/>
            <a:p>
              <a:pPr defTabSz="304591" eaLnBrk="0" hangingPunct="0">
                <a:defRPr/>
              </a:pPr>
              <a:endParaRPr lang="fr-FR" sz="2000">
                <a:solidFill>
                  <a:srgbClr val="FFFFFF"/>
                </a:solidFill>
                <a:latin typeface="Raleway"/>
                <a:ea typeface="Arial Unicode MS" panose="020B0604020202020204" pitchFamily="34" charset="-128"/>
              </a:endParaRPr>
            </a:p>
          </p:txBody>
        </p:sp>
        <p:sp>
          <p:nvSpPr>
            <p:cNvPr id="123" name="TextBox 1828">
              <a:extLst>
                <a:ext uri="{FF2B5EF4-FFF2-40B4-BE49-F238E27FC236}">
                  <a16:creationId xmlns:a16="http://schemas.microsoft.com/office/drawing/2014/main" id="{5B3AABF4-B418-47DF-8583-BBD86DFA8492}"/>
                </a:ext>
              </a:extLst>
            </p:cNvPr>
            <p:cNvSpPr txBox="1">
              <a:spLocks/>
            </p:cNvSpPr>
            <p:nvPr/>
          </p:nvSpPr>
          <p:spPr>
            <a:xfrm>
              <a:off x="3496991" y="1110250"/>
              <a:ext cx="1119661" cy="282015"/>
            </a:xfrm>
            <a:prstGeom prst="rect">
              <a:avLst/>
            </a:prstGeom>
          </p:spPr>
          <p:txBody>
            <a:bodyPr vert="horz" lIns="74777" tIns="74777" rIns="74777" bIns="74777" rtlCol="0" anchor="ctr">
              <a:noAutofit/>
            </a:bodyPr>
            <a:lstStyle>
              <a:lvl1pPr marL="0" indent="0" algn="just" defTabSz="914400" rtl="0" eaLnBrk="1" latinLnBrk="0" hangingPunct="1">
                <a:lnSpc>
                  <a:spcPct val="100000"/>
                </a:lnSpc>
                <a:spcBef>
                  <a:spcPts val="1800"/>
                </a:spcBef>
                <a:buFont typeface="Arial" panose="020B0604020202020204" pitchFamily="34" charset="0"/>
                <a:buNone/>
                <a:tabLst/>
                <a:defRPr sz="160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358775" indent="-358775" algn="just" defTabSz="914400" rtl="0" eaLnBrk="1" latinLnBrk="0" hangingPunct="1">
                <a:lnSpc>
                  <a:spcPct val="100000"/>
                </a:lnSpc>
                <a:spcBef>
                  <a:spcPts val="1400"/>
                </a:spcBef>
                <a:buClr>
                  <a:schemeClr val="bg2"/>
                </a:buClr>
                <a:buFont typeface="Tempus Sans ITC" panose="04020404030D07020202" pitchFamily="82" charset="0"/>
                <a:buChar char="/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Tx/>
                <a:buNone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48000" indent="-28800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bg2"/>
                </a:buClr>
                <a:buFont typeface="Tahoma" panose="020B0604030504040204" pitchFamily="34" charset="0"/>
                <a:buChar char="›"/>
                <a:defRPr sz="1200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baseline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22142">
                <a:spcBef>
                  <a:spcPts val="1225"/>
                </a:spcBef>
                <a:defRPr/>
              </a:pPr>
              <a:r>
                <a:rPr lang="fr-FR" sz="600">
                  <a:solidFill>
                    <a:srgbClr val="FFFFFF"/>
                  </a:solidFill>
                  <a:latin typeface="Raleway"/>
                  <a:ea typeface="Arial Unicode MS"/>
                </a:rPr>
                <a:t>Architecte de socle</a:t>
              </a:r>
            </a:p>
          </p:txBody>
        </p:sp>
      </p:grpSp>
      <p:grpSp>
        <p:nvGrpSpPr>
          <p:cNvPr id="95" name="Groupe 94">
            <a:extLst>
              <a:ext uri="{FF2B5EF4-FFF2-40B4-BE49-F238E27FC236}">
                <a16:creationId xmlns:a16="http://schemas.microsoft.com/office/drawing/2014/main" id="{C3615B2B-9DBB-41B0-9654-1D14748EFD6B}"/>
              </a:ext>
            </a:extLst>
          </p:cNvPr>
          <p:cNvGrpSpPr/>
          <p:nvPr/>
        </p:nvGrpSpPr>
        <p:grpSpPr>
          <a:xfrm>
            <a:off x="431664" y="1640012"/>
            <a:ext cx="927968" cy="225365"/>
            <a:chOff x="3496991" y="1102955"/>
            <a:chExt cx="1292355" cy="289310"/>
          </a:xfrm>
        </p:grpSpPr>
        <p:sp>
          <p:nvSpPr>
            <p:cNvPr id="119" name="Freeform 176">
              <a:extLst>
                <a:ext uri="{FF2B5EF4-FFF2-40B4-BE49-F238E27FC236}">
                  <a16:creationId xmlns:a16="http://schemas.microsoft.com/office/drawing/2014/main" id="{89669885-B44F-46C1-818E-77BF591B4E8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616652" y="1102955"/>
              <a:ext cx="172694" cy="223571"/>
            </a:xfrm>
            <a:custGeom>
              <a:avLst/>
              <a:gdLst>
                <a:gd name="T0" fmla="*/ 2186 w 3321"/>
                <a:gd name="T1" fmla="*/ 1793 h 4357"/>
                <a:gd name="T2" fmla="*/ 2634 w 3321"/>
                <a:gd name="T3" fmla="*/ 974 h 4357"/>
                <a:gd name="T4" fmla="*/ 1660 w 3321"/>
                <a:gd name="T5" fmla="*/ 0 h 4357"/>
                <a:gd name="T6" fmla="*/ 686 w 3321"/>
                <a:gd name="T7" fmla="*/ 974 h 4357"/>
                <a:gd name="T8" fmla="*/ 1135 w 3321"/>
                <a:gd name="T9" fmla="*/ 1793 h 4357"/>
                <a:gd name="T10" fmla="*/ 0 w 3321"/>
                <a:gd name="T11" fmla="*/ 3035 h 4357"/>
                <a:gd name="T12" fmla="*/ 0 w 3321"/>
                <a:gd name="T13" fmla="*/ 4046 h 4357"/>
                <a:gd name="T14" fmla="*/ 3 w 3321"/>
                <a:gd name="T15" fmla="*/ 4062 h 4357"/>
                <a:gd name="T16" fmla="*/ 72 w 3321"/>
                <a:gd name="T17" fmla="*/ 4084 h 4357"/>
                <a:gd name="T18" fmla="*/ 1768 w 3321"/>
                <a:gd name="T19" fmla="*/ 4357 h 4357"/>
                <a:gd name="T20" fmla="*/ 3249 w 3321"/>
                <a:gd name="T21" fmla="*/ 4079 h 4357"/>
                <a:gd name="T22" fmla="*/ 3314 w 3321"/>
                <a:gd name="T23" fmla="*/ 4046 h 4357"/>
                <a:gd name="T24" fmla="*/ 3321 w 3321"/>
                <a:gd name="T25" fmla="*/ 4046 h 4357"/>
                <a:gd name="T26" fmla="*/ 3321 w 3321"/>
                <a:gd name="T27" fmla="*/ 3035 h 4357"/>
                <a:gd name="T28" fmla="*/ 2186 w 3321"/>
                <a:gd name="T29" fmla="*/ 1793 h 4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1" h="4357">
                  <a:moveTo>
                    <a:pt x="2186" y="1793"/>
                  </a:moveTo>
                  <a:cubicBezTo>
                    <a:pt x="2455" y="1620"/>
                    <a:pt x="2634" y="1318"/>
                    <a:pt x="2634" y="974"/>
                  </a:cubicBezTo>
                  <a:cubicBezTo>
                    <a:pt x="2634" y="436"/>
                    <a:pt x="2198" y="0"/>
                    <a:pt x="1660" y="0"/>
                  </a:cubicBezTo>
                  <a:cubicBezTo>
                    <a:pt x="1122" y="0"/>
                    <a:pt x="686" y="436"/>
                    <a:pt x="686" y="974"/>
                  </a:cubicBezTo>
                  <a:cubicBezTo>
                    <a:pt x="686" y="1318"/>
                    <a:pt x="865" y="1620"/>
                    <a:pt x="1135" y="1793"/>
                  </a:cubicBezTo>
                  <a:cubicBezTo>
                    <a:pt x="500" y="1850"/>
                    <a:pt x="0" y="2385"/>
                    <a:pt x="0" y="3035"/>
                  </a:cubicBezTo>
                  <a:lnTo>
                    <a:pt x="0" y="4046"/>
                  </a:lnTo>
                  <a:lnTo>
                    <a:pt x="3" y="4062"/>
                  </a:lnTo>
                  <a:lnTo>
                    <a:pt x="72" y="4084"/>
                  </a:lnTo>
                  <a:cubicBezTo>
                    <a:pt x="728" y="4289"/>
                    <a:pt x="1299" y="4357"/>
                    <a:pt x="1768" y="4357"/>
                  </a:cubicBezTo>
                  <a:cubicBezTo>
                    <a:pt x="2684" y="4357"/>
                    <a:pt x="3216" y="4096"/>
                    <a:pt x="3249" y="4079"/>
                  </a:cubicBezTo>
                  <a:lnTo>
                    <a:pt x="3314" y="4046"/>
                  </a:lnTo>
                  <a:lnTo>
                    <a:pt x="3321" y="4046"/>
                  </a:lnTo>
                  <a:lnTo>
                    <a:pt x="3321" y="3035"/>
                  </a:lnTo>
                  <a:cubicBezTo>
                    <a:pt x="3321" y="2385"/>
                    <a:pt x="2821" y="1850"/>
                    <a:pt x="2186" y="1793"/>
                  </a:cubicBezTo>
                  <a:close/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round/>
              <a:headEnd/>
              <a:tailEnd/>
            </a:ln>
          </p:spPr>
          <p:txBody>
            <a:bodyPr vert="horz" wrap="square" lIns="63311" tIns="31656" rIns="63311" bIns="31656" numCol="1" anchor="t" anchorCtr="0" compatLnSpc="1">
              <a:prstTxWarp prst="textNoShape">
                <a:avLst/>
              </a:prstTxWarp>
            </a:bodyPr>
            <a:lstStyle/>
            <a:p>
              <a:pPr defTabSz="304591" eaLnBrk="0" hangingPunct="0">
                <a:defRPr/>
              </a:pPr>
              <a:endParaRPr lang="fr-FR" sz="2000">
                <a:solidFill>
                  <a:srgbClr val="FFFFFF"/>
                </a:solidFill>
                <a:latin typeface="Raleway"/>
                <a:ea typeface="Arial Unicode MS" panose="020B0604020202020204" pitchFamily="34" charset="-128"/>
              </a:endParaRPr>
            </a:p>
          </p:txBody>
        </p:sp>
        <p:sp>
          <p:nvSpPr>
            <p:cNvPr id="121" name="TextBox 1828">
              <a:extLst>
                <a:ext uri="{FF2B5EF4-FFF2-40B4-BE49-F238E27FC236}">
                  <a16:creationId xmlns:a16="http://schemas.microsoft.com/office/drawing/2014/main" id="{8F618583-2FCD-41DB-9937-7BA09AB094C7}"/>
                </a:ext>
              </a:extLst>
            </p:cNvPr>
            <p:cNvSpPr txBox="1">
              <a:spLocks/>
            </p:cNvSpPr>
            <p:nvPr/>
          </p:nvSpPr>
          <p:spPr>
            <a:xfrm>
              <a:off x="3496991" y="1110250"/>
              <a:ext cx="1119661" cy="282015"/>
            </a:xfrm>
            <a:prstGeom prst="rect">
              <a:avLst/>
            </a:prstGeom>
          </p:spPr>
          <p:txBody>
            <a:bodyPr vert="horz" lIns="74777" tIns="74777" rIns="74777" bIns="74777" rtlCol="0" anchor="ctr">
              <a:noAutofit/>
            </a:bodyPr>
            <a:lstStyle>
              <a:lvl1pPr marL="0" indent="0" algn="just" defTabSz="914400" rtl="0" eaLnBrk="1" latinLnBrk="0" hangingPunct="1">
                <a:lnSpc>
                  <a:spcPct val="100000"/>
                </a:lnSpc>
                <a:spcBef>
                  <a:spcPts val="1800"/>
                </a:spcBef>
                <a:buFont typeface="Arial" panose="020B0604020202020204" pitchFamily="34" charset="0"/>
                <a:buNone/>
                <a:tabLst/>
                <a:defRPr sz="160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358775" indent="-358775" algn="just" defTabSz="914400" rtl="0" eaLnBrk="1" latinLnBrk="0" hangingPunct="1">
                <a:lnSpc>
                  <a:spcPct val="100000"/>
                </a:lnSpc>
                <a:spcBef>
                  <a:spcPts val="1400"/>
                </a:spcBef>
                <a:buClr>
                  <a:schemeClr val="bg2"/>
                </a:buClr>
                <a:buFont typeface="Tempus Sans ITC" panose="04020404030D07020202" pitchFamily="82" charset="0"/>
                <a:buChar char="/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Tx/>
                <a:buNone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48000" indent="-28800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bg2"/>
                </a:buClr>
                <a:buFont typeface="Tahoma" panose="020B0604030504040204" pitchFamily="34" charset="0"/>
                <a:buChar char="›"/>
                <a:defRPr sz="1200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baseline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22142">
                <a:spcBef>
                  <a:spcPts val="1225"/>
                </a:spcBef>
                <a:defRPr/>
              </a:pPr>
              <a:r>
                <a:rPr lang="fr-FR" sz="600" dirty="0">
                  <a:solidFill>
                    <a:srgbClr val="FFFFFF"/>
                  </a:solidFill>
                  <a:latin typeface="Raleway"/>
                  <a:ea typeface="Arial Unicode MS"/>
                </a:rPr>
                <a:t>Architecte </a:t>
              </a:r>
              <a:br>
                <a:rPr lang="fr-FR" sz="600" dirty="0">
                  <a:solidFill>
                    <a:srgbClr val="FFFFFF"/>
                  </a:solidFill>
                  <a:latin typeface="Raleway"/>
                  <a:ea typeface="Arial Unicode MS"/>
                </a:rPr>
              </a:br>
              <a:r>
                <a:rPr lang="fr-FR" sz="600" dirty="0">
                  <a:solidFill>
                    <a:srgbClr val="FFFFFF"/>
                  </a:solidFill>
                  <a:latin typeface="Raleway"/>
                  <a:ea typeface="Arial Unicode MS"/>
                </a:rPr>
                <a:t>SMART</a:t>
              </a:r>
            </a:p>
          </p:txBody>
        </p:sp>
      </p:grpSp>
      <p:grpSp>
        <p:nvGrpSpPr>
          <p:cNvPr id="97" name="Groupe 96">
            <a:extLst>
              <a:ext uri="{FF2B5EF4-FFF2-40B4-BE49-F238E27FC236}">
                <a16:creationId xmlns:a16="http://schemas.microsoft.com/office/drawing/2014/main" id="{80638498-CEBD-43D2-BD9A-18C057E4AB3E}"/>
              </a:ext>
            </a:extLst>
          </p:cNvPr>
          <p:cNvGrpSpPr/>
          <p:nvPr/>
        </p:nvGrpSpPr>
        <p:grpSpPr>
          <a:xfrm>
            <a:off x="431664" y="1915510"/>
            <a:ext cx="927968" cy="225365"/>
            <a:chOff x="3496991" y="1102955"/>
            <a:chExt cx="1292355" cy="289310"/>
          </a:xfrm>
        </p:grpSpPr>
        <p:sp>
          <p:nvSpPr>
            <p:cNvPr id="113" name="Freeform 176">
              <a:extLst>
                <a:ext uri="{FF2B5EF4-FFF2-40B4-BE49-F238E27FC236}">
                  <a16:creationId xmlns:a16="http://schemas.microsoft.com/office/drawing/2014/main" id="{AA00C4A6-945E-4176-AD56-B7F354B6456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616652" y="1102955"/>
              <a:ext cx="172694" cy="223571"/>
            </a:xfrm>
            <a:custGeom>
              <a:avLst/>
              <a:gdLst>
                <a:gd name="T0" fmla="*/ 2186 w 3321"/>
                <a:gd name="T1" fmla="*/ 1793 h 4357"/>
                <a:gd name="T2" fmla="*/ 2634 w 3321"/>
                <a:gd name="T3" fmla="*/ 974 h 4357"/>
                <a:gd name="T4" fmla="*/ 1660 w 3321"/>
                <a:gd name="T5" fmla="*/ 0 h 4357"/>
                <a:gd name="T6" fmla="*/ 686 w 3321"/>
                <a:gd name="T7" fmla="*/ 974 h 4357"/>
                <a:gd name="T8" fmla="*/ 1135 w 3321"/>
                <a:gd name="T9" fmla="*/ 1793 h 4357"/>
                <a:gd name="T10" fmla="*/ 0 w 3321"/>
                <a:gd name="T11" fmla="*/ 3035 h 4357"/>
                <a:gd name="T12" fmla="*/ 0 w 3321"/>
                <a:gd name="T13" fmla="*/ 4046 h 4357"/>
                <a:gd name="T14" fmla="*/ 3 w 3321"/>
                <a:gd name="T15" fmla="*/ 4062 h 4357"/>
                <a:gd name="T16" fmla="*/ 72 w 3321"/>
                <a:gd name="T17" fmla="*/ 4084 h 4357"/>
                <a:gd name="T18" fmla="*/ 1768 w 3321"/>
                <a:gd name="T19" fmla="*/ 4357 h 4357"/>
                <a:gd name="T20" fmla="*/ 3249 w 3321"/>
                <a:gd name="T21" fmla="*/ 4079 h 4357"/>
                <a:gd name="T22" fmla="*/ 3314 w 3321"/>
                <a:gd name="T23" fmla="*/ 4046 h 4357"/>
                <a:gd name="T24" fmla="*/ 3321 w 3321"/>
                <a:gd name="T25" fmla="*/ 4046 h 4357"/>
                <a:gd name="T26" fmla="*/ 3321 w 3321"/>
                <a:gd name="T27" fmla="*/ 3035 h 4357"/>
                <a:gd name="T28" fmla="*/ 2186 w 3321"/>
                <a:gd name="T29" fmla="*/ 1793 h 4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1" h="4357">
                  <a:moveTo>
                    <a:pt x="2186" y="1793"/>
                  </a:moveTo>
                  <a:cubicBezTo>
                    <a:pt x="2455" y="1620"/>
                    <a:pt x="2634" y="1318"/>
                    <a:pt x="2634" y="974"/>
                  </a:cubicBezTo>
                  <a:cubicBezTo>
                    <a:pt x="2634" y="436"/>
                    <a:pt x="2198" y="0"/>
                    <a:pt x="1660" y="0"/>
                  </a:cubicBezTo>
                  <a:cubicBezTo>
                    <a:pt x="1122" y="0"/>
                    <a:pt x="686" y="436"/>
                    <a:pt x="686" y="974"/>
                  </a:cubicBezTo>
                  <a:cubicBezTo>
                    <a:pt x="686" y="1318"/>
                    <a:pt x="865" y="1620"/>
                    <a:pt x="1135" y="1793"/>
                  </a:cubicBezTo>
                  <a:cubicBezTo>
                    <a:pt x="500" y="1850"/>
                    <a:pt x="0" y="2385"/>
                    <a:pt x="0" y="3035"/>
                  </a:cubicBezTo>
                  <a:lnTo>
                    <a:pt x="0" y="4046"/>
                  </a:lnTo>
                  <a:lnTo>
                    <a:pt x="3" y="4062"/>
                  </a:lnTo>
                  <a:lnTo>
                    <a:pt x="72" y="4084"/>
                  </a:lnTo>
                  <a:cubicBezTo>
                    <a:pt x="728" y="4289"/>
                    <a:pt x="1299" y="4357"/>
                    <a:pt x="1768" y="4357"/>
                  </a:cubicBezTo>
                  <a:cubicBezTo>
                    <a:pt x="2684" y="4357"/>
                    <a:pt x="3216" y="4096"/>
                    <a:pt x="3249" y="4079"/>
                  </a:cubicBezTo>
                  <a:lnTo>
                    <a:pt x="3314" y="4046"/>
                  </a:lnTo>
                  <a:lnTo>
                    <a:pt x="3321" y="4046"/>
                  </a:lnTo>
                  <a:lnTo>
                    <a:pt x="3321" y="3035"/>
                  </a:lnTo>
                  <a:cubicBezTo>
                    <a:pt x="3321" y="2385"/>
                    <a:pt x="2821" y="1850"/>
                    <a:pt x="2186" y="1793"/>
                  </a:cubicBezTo>
                  <a:close/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round/>
              <a:headEnd/>
              <a:tailEnd/>
            </a:ln>
          </p:spPr>
          <p:txBody>
            <a:bodyPr vert="horz" wrap="square" lIns="63311" tIns="31656" rIns="63311" bIns="31656" numCol="1" anchor="t" anchorCtr="0" compatLnSpc="1">
              <a:prstTxWarp prst="textNoShape">
                <a:avLst/>
              </a:prstTxWarp>
            </a:bodyPr>
            <a:lstStyle/>
            <a:p>
              <a:pPr defTabSz="304591" eaLnBrk="0" hangingPunct="0">
                <a:defRPr/>
              </a:pPr>
              <a:endParaRPr lang="fr-FR" sz="2000">
                <a:solidFill>
                  <a:srgbClr val="FFFFFF"/>
                </a:solidFill>
                <a:latin typeface="Raleway"/>
                <a:ea typeface="Arial Unicode MS" panose="020B0604020202020204" pitchFamily="34" charset="-128"/>
              </a:endParaRPr>
            </a:p>
          </p:txBody>
        </p:sp>
        <p:sp>
          <p:nvSpPr>
            <p:cNvPr id="116" name="TextBox 1828">
              <a:extLst>
                <a:ext uri="{FF2B5EF4-FFF2-40B4-BE49-F238E27FC236}">
                  <a16:creationId xmlns:a16="http://schemas.microsoft.com/office/drawing/2014/main" id="{9B87358D-6DF1-4A92-A5A2-4C9D02B16002}"/>
                </a:ext>
              </a:extLst>
            </p:cNvPr>
            <p:cNvSpPr txBox="1">
              <a:spLocks/>
            </p:cNvSpPr>
            <p:nvPr/>
          </p:nvSpPr>
          <p:spPr>
            <a:xfrm>
              <a:off x="3496991" y="1110250"/>
              <a:ext cx="1119661" cy="282015"/>
            </a:xfrm>
            <a:prstGeom prst="rect">
              <a:avLst/>
            </a:prstGeom>
          </p:spPr>
          <p:txBody>
            <a:bodyPr vert="horz" lIns="74777" tIns="74777" rIns="74777" bIns="74777" rtlCol="0" anchor="ctr">
              <a:noAutofit/>
            </a:bodyPr>
            <a:lstStyle>
              <a:lvl1pPr marL="0" indent="0" algn="just" defTabSz="914400" rtl="0" eaLnBrk="1" latinLnBrk="0" hangingPunct="1">
                <a:lnSpc>
                  <a:spcPct val="100000"/>
                </a:lnSpc>
                <a:spcBef>
                  <a:spcPts val="1800"/>
                </a:spcBef>
                <a:buFont typeface="Arial" panose="020B0604020202020204" pitchFamily="34" charset="0"/>
                <a:buNone/>
                <a:tabLst/>
                <a:defRPr sz="160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358775" indent="-358775" algn="just" defTabSz="914400" rtl="0" eaLnBrk="1" latinLnBrk="0" hangingPunct="1">
                <a:lnSpc>
                  <a:spcPct val="100000"/>
                </a:lnSpc>
                <a:spcBef>
                  <a:spcPts val="1400"/>
                </a:spcBef>
                <a:buClr>
                  <a:schemeClr val="bg2"/>
                </a:buClr>
                <a:buFont typeface="Tempus Sans ITC" panose="04020404030D07020202" pitchFamily="82" charset="0"/>
                <a:buChar char="/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Tx/>
                <a:buNone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48000" indent="-28800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bg2"/>
                </a:buClr>
                <a:buFont typeface="Tahoma" panose="020B0604030504040204" pitchFamily="34" charset="0"/>
                <a:buChar char="›"/>
                <a:defRPr sz="1200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baseline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22142">
                <a:spcBef>
                  <a:spcPts val="1225"/>
                </a:spcBef>
                <a:defRPr/>
              </a:pPr>
              <a:r>
                <a:rPr lang="fr-FR" sz="600">
                  <a:solidFill>
                    <a:srgbClr val="FFFFFF"/>
                  </a:solidFill>
                  <a:latin typeface="Raleway"/>
                  <a:ea typeface="Arial Unicode MS"/>
                </a:rPr>
                <a:t>Architecte de squad</a:t>
              </a:r>
            </a:p>
          </p:txBody>
        </p:sp>
      </p:grpSp>
      <p:cxnSp>
        <p:nvCxnSpPr>
          <p:cNvPr id="99" name="Connecteur droit avec flèche 98">
            <a:extLst>
              <a:ext uri="{FF2B5EF4-FFF2-40B4-BE49-F238E27FC236}">
                <a16:creationId xmlns:a16="http://schemas.microsoft.com/office/drawing/2014/main" id="{1BB2F503-7B86-41D2-9C9F-DA6FE90344AF}"/>
              </a:ext>
            </a:extLst>
          </p:cNvPr>
          <p:cNvCxnSpPr>
            <a:cxnSpLocks/>
            <a:stCxn id="113" idx="13"/>
          </p:cNvCxnSpPr>
          <p:nvPr/>
        </p:nvCxnSpPr>
        <p:spPr>
          <a:xfrm>
            <a:off x="1359632" y="2036824"/>
            <a:ext cx="1409811" cy="1166178"/>
          </a:xfrm>
          <a:prstGeom prst="straightConnector1">
            <a:avLst/>
          </a:prstGeom>
          <a:ln w="635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Groupe 99">
            <a:extLst>
              <a:ext uri="{FF2B5EF4-FFF2-40B4-BE49-F238E27FC236}">
                <a16:creationId xmlns:a16="http://schemas.microsoft.com/office/drawing/2014/main" id="{60AD930A-32FE-4B8B-B137-63F9943DAEFE}"/>
              </a:ext>
            </a:extLst>
          </p:cNvPr>
          <p:cNvGrpSpPr/>
          <p:nvPr/>
        </p:nvGrpSpPr>
        <p:grpSpPr>
          <a:xfrm>
            <a:off x="433701" y="3092290"/>
            <a:ext cx="927968" cy="225365"/>
            <a:chOff x="3496991" y="1102955"/>
            <a:chExt cx="1292355" cy="289310"/>
          </a:xfrm>
        </p:grpSpPr>
        <p:sp>
          <p:nvSpPr>
            <p:cNvPr id="108" name="Freeform 176">
              <a:extLst>
                <a:ext uri="{FF2B5EF4-FFF2-40B4-BE49-F238E27FC236}">
                  <a16:creationId xmlns:a16="http://schemas.microsoft.com/office/drawing/2014/main" id="{4AF50444-022D-48ED-85D7-D312E22B999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616652" y="1102955"/>
              <a:ext cx="172694" cy="223571"/>
            </a:xfrm>
            <a:custGeom>
              <a:avLst/>
              <a:gdLst>
                <a:gd name="T0" fmla="*/ 2186 w 3321"/>
                <a:gd name="T1" fmla="*/ 1793 h 4357"/>
                <a:gd name="T2" fmla="*/ 2634 w 3321"/>
                <a:gd name="T3" fmla="*/ 974 h 4357"/>
                <a:gd name="T4" fmla="*/ 1660 w 3321"/>
                <a:gd name="T5" fmla="*/ 0 h 4357"/>
                <a:gd name="T6" fmla="*/ 686 w 3321"/>
                <a:gd name="T7" fmla="*/ 974 h 4357"/>
                <a:gd name="T8" fmla="*/ 1135 w 3321"/>
                <a:gd name="T9" fmla="*/ 1793 h 4357"/>
                <a:gd name="T10" fmla="*/ 0 w 3321"/>
                <a:gd name="T11" fmla="*/ 3035 h 4357"/>
                <a:gd name="T12" fmla="*/ 0 w 3321"/>
                <a:gd name="T13" fmla="*/ 4046 h 4357"/>
                <a:gd name="T14" fmla="*/ 3 w 3321"/>
                <a:gd name="T15" fmla="*/ 4062 h 4357"/>
                <a:gd name="T16" fmla="*/ 72 w 3321"/>
                <a:gd name="T17" fmla="*/ 4084 h 4357"/>
                <a:gd name="T18" fmla="*/ 1768 w 3321"/>
                <a:gd name="T19" fmla="*/ 4357 h 4357"/>
                <a:gd name="T20" fmla="*/ 3249 w 3321"/>
                <a:gd name="T21" fmla="*/ 4079 h 4357"/>
                <a:gd name="T22" fmla="*/ 3314 w 3321"/>
                <a:gd name="T23" fmla="*/ 4046 h 4357"/>
                <a:gd name="T24" fmla="*/ 3321 w 3321"/>
                <a:gd name="T25" fmla="*/ 4046 h 4357"/>
                <a:gd name="T26" fmla="*/ 3321 w 3321"/>
                <a:gd name="T27" fmla="*/ 3035 h 4357"/>
                <a:gd name="T28" fmla="*/ 2186 w 3321"/>
                <a:gd name="T29" fmla="*/ 1793 h 4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1" h="4357">
                  <a:moveTo>
                    <a:pt x="2186" y="1793"/>
                  </a:moveTo>
                  <a:cubicBezTo>
                    <a:pt x="2455" y="1620"/>
                    <a:pt x="2634" y="1318"/>
                    <a:pt x="2634" y="974"/>
                  </a:cubicBezTo>
                  <a:cubicBezTo>
                    <a:pt x="2634" y="436"/>
                    <a:pt x="2198" y="0"/>
                    <a:pt x="1660" y="0"/>
                  </a:cubicBezTo>
                  <a:cubicBezTo>
                    <a:pt x="1122" y="0"/>
                    <a:pt x="686" y="436"/>
                    <a:pt x="686" y="974"/>
                  </a:cubicBezTo>
                  <a:cubicBezTo>
                    <a:pt x="686" y="1318"/>
                    <a:pt x="865" y="1620"/>
                    <a:pt x="1135" y="1793"/>
                  </a:cubicBezTo>
                  <a:cubicBezTo>
                    <a:pt x="500" y="1850"/>
                    <a:pt x="0" y="2385"/>
                    <a:pt x="0" y="3035"/>
                  </a:cubicBezTo>
                  <a:lnTo>
                    <a:pt x="0" y="4046"/>
                  </a:lnTo>
                  <a:lnTo>
                    <a:pt x="3" y="4062"/>
                  </a:lnTo>
                  <a:lnTo>
                    <a:pt x="72" y="4084"/>
                  </a:lnTo>
                  <a:cubicBezTo>
                    <a:pt x="728" y="4289"/>
                    <a:pt x="1299" y="4357"/>
                    <a:pt x="1768" y="4357"/>
                  </a:cubicBezTo>
                  <a:cubicBezTo>
                    <a:pt x="2684" y="4357"/>
                    <a:pt x="3216" y="4096"/>
                    <a:pt x="3249" y="4079"/>
                  </a:cubicBezTo>
                  <a:lnTo>
                    <a:pt x="3314" y="4046"/>
                  </a:lnTo>
                  <a:lnTo>
                    <a:pt x="3321" y="4046"/>
                  </a:lnTo>
                  <a:lnTo>
                    <a:pt x="3321" y="3035"/>
                  </a:lnTo>
                  <a:cubicBezTo>
                    <a:pt x="3321" y="2385"/>
                    <a:pt x="2821" y="1850"/>
                    <a:pt x="2186" y="179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3311" tIns="31656" rIns="63311" bIns="31656" numCol="1" anchor="t" anchorCtr="0" compatLnSpc="1">
              <a:prstTxWarp prst="textNoShape">
                <a:avLst/>
              </a:prstTxWarp>
            </a:bodyPr>
            <a:lstStyle/>
            <a:p>
              <a:pPr defTabSz="304591" eaLnBrk="0" hangingPunct="0">
                <a:defRPr/>
              </a:pPr>
              <a:endParaRPr lang="fr-FR" sz="2000">
                <a:solidFill>
                  <a:srgbClr val="FFFFFF"/>
                </a:solidFill>
                <a:latin typeface="Raleway"/>
                <a:ea typeface="Arial Unicode MS" panose="020B0604020202020204" pitchFamily="34" charset="-128"/>
              </a:endParaRPr>
            </a:p>
          </p:txBody>
        </p:sp>
        <p:sp>
          <p:nvSpPr>
            <p:cNvPr id="112" name="TextBox 1828">
              <a:extLst>
                <a:ext uri="{FF2B5EF4-FFF2-40B4-BE49-F238E27FC236}">
                  <a16:creationId xmlns:a16="http://schemas.microsoft.com/office/drawing/2014/main" id="{FBEFA3BA-554A-434A-8F13-DEC0066AFC43}"/>
                </a:ext>
              </a:extLst>
            </p:cNvPr>
            <p:cNvSpPr txBox="1">
              <a:spLocks/>
            </p:cNvSpPr>
            <p:nvPr/>
          </p:nvSpPr>
          <p:spPr>
            <a:xfrm>
              <a:off x="3496991" y="1110250"/>
              <a:ext cx="1119661" cy="282015"/>
            </a:xfrm>
            <a:prstGeom prst="rect">
              <a:avLst/>
            </a:prstGeom>
          </p:spPr>
          <p:txBody>
            <a:bodyPr vert="horz" lIns="74777" tIns="74777" rIns="74777" bIns="74777" rtlCol="0" anchor="ctr">
              <a:noAutofit/>
            </a:bodyPr>
            <a:lstStyle>
              <a:lvl1pPr marL="0" indent="0" algn="just" defTabSz="914400" rtl="0" eaLnBrk="1" latinLnBrk="0" hangingPunct="1">
                <a:lnSpc>
                  <a:spcPct val="100000"/>
                </a:lnSpc>
                <a:spcBef>
                  <a:spcPts val="1800"/>
                </a:spcBef>
                <a:buFont typeface="Arial" panose="020B0604020202020204" pitchFamily="34" charset="0"/>
                <a:buNone/>
                <a:tabLst/>
                <a:defRPr sz="160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358775" indent="-358775" algn="just" defTabSz="914400" rtl="0" eaLnBrk="1" latinLnBrk="0" hangingPunct="1">
                <a:lnSpc>
                  <a:spcPct val="100000"/>
                </a:lnSpc>
                <a:spcBef>
                  <a:spcPts val="1400"/>
                </a:spcBef>
                <a:buClr>
                  <a:schemeClr val="bg2"/>
                </a:buClr>
                <a:buFont typeface="Tempus Sans ITC" panose="04020404030D07020202" pitchFamily="82" charset="0"/>
                <a:buChar char="/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Tx/>
                <a:buNone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48000" indent="-28800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bg2"/>
                </a:buClr>
                <a:buFont typeface="Tahoma" panose="020B0604030504040204" pitchFamily="34" charset="0"/>
                <a:buChar char="›"/>
                <a:defRPr sz="1200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baseline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22142">
                <a:spcBef>
                  <a:spcPts val="1225"/>
                </a:spcBef>
                <a:defRPr/>
              </a:pPr>
              <a:r>
                <a:rPr lang="fr-FR" sz="600">
                  <a:solidFill>
                    <a:srgbClr val="FFFFFF"/>
                  </a:solidFill>
                  <a:latin typeface="Raleway"/>
                  <a:ea typeface="Arial Unicode MS"/>
                </a:rPr>
                <a:t>SSI</a:t>
              </a:r>
            </a:p>
          </p:txBody>
        </p:sp>
      </p:grpSp>
      <p:grpSp>
        <p:nvGrpSpPr>
          <p:cNvPr id="103" name="Groupe 102">
            <a:extLst>
              <a:ext uri="{FF2B5EF4-FFF2-40B4-BE49-F238E27FC236}">
                <a16:creationId xmlns:a16="http://schemas.microsoft.com/office/drawing/2014/main" id="{C69DA371-0722-409B-A890-503A597D444E}"/>
              </a:ext>
            </a:extLst>
          </p:cNvPr>
          <p:cNvGrpSpPr/>
          <p:nvPr/>
        </p:nvGrpSpPr>
        <p:grpSpPr>
          <a:xfrm>
            <a:off x="433701" y="3367788"/>
            <a:ext cx="927968" cy="225365"/>
            <a:chOff x="3496991" y="1102955"/>
            <a:chExt cx="1292355" cy="289310"/>
          </a:xfrm>
        </p:grpSpPr>
        <p:sp>
          <p:nvSpPr>
            <p:cNvPr id="106" name="Freeform 176">
              <a:extLst>
                <a:ext uri="{FF2B5EF4-FFF2-40B4-BE49-F238E27FC236}">
                  <a16:creationId xmlns:a16="http://schemas.microsoft.com/office/drawing/2014/main" id="{410B832A-7BFD-4ADC-9BA0-38F059D5B6A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616652" y="1102955"/>
              <a:ext cx="172694" cy="223571"/>
            </a:xfrm>
            <a:custGeom>
              <a:avLst/>
              <a:gdLst>
                <a:gd name="T0" fmla="*/ 2186 w 3321"/>
                <a:gd name="T1" fmla="*/ 1793 h 4357"/>
                <a:gd name="T2" fmla="*/ 2634 w 3321"/>
                <a:gd name="T3" fmla="*/ 974 h 4357"/>
                <a:gd name="T4" fmla="*/ 1660 w 3321"/>
                <a:gd name="T5" fmla="*/ 0 h 4357"/>
                <a:gd name="T6" fmla="*/ 686 w 3321"/>
                <a:gd name="T7" fmla="*/ 974 h 4357"/>
                <a:gd name="T8" fmla="*/ 1135 w 3321"/>
                <a:gd name="T9" fmla="*/ 1793 h 4357"/>
                <a:gd name="T10" fmla="*/ 0 w 3321"/>
                <a:gd name="T11" fmla="*/ 3035 h 4357"/>
                <a:gd name="T12" fmla="*/ 0 w 3321"/>
                <a:gd name="T13" fmla="*/ 4046 h 4357"/>
                <a:gd name="T14" fmla="*/ 3 w 3321"/>
                <a:gd name="T15" fmla="*/ 4062 h 4357"/>
                <a:gd name="T16" fmla="*/ 72 w 3321"/>
                <a:gd name="T17" fmla="*/ 4084 h 4357"/>
                <a:gd name="T18" fmla="*/ 1768 w 3321"/>
                <a:gd name="T19" fmla="*/ 4357 h 4357"/>
                <a:gd name="T20" fmla="*/ 3249 w 3321"/>
                <a:gd name="T21" fmla="*/ 4079 h 4357"/>
                <a:gd name="T22" fmla="*/ 3314 w 3321"/>
                <a:gd name="T23" fmla="*/ 4046 h 4357"/>
                <a:gd name="T24" fmla="*/ 3321 w 3321"/>
                <a:gd name="T25" fmla="*/ 4046 h 4357"/>
                <a:gd name="T26" fmla="*/ 3321 w 3321"/>
                <a:gd name="T27" fmla="*/ 3035 h 4357"/>
                <a:gd name="T28" fmla="*/ 2186 w 3321"/>
                <a:gd name="T29" fmla="*/ 1793 h 4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1" h="4357">
                  <a:moveTo>
                    <a:pt x="2186" y="1793"/>
                  </a:moveTo>
                  <a:cubicBezTo>
                    <a:pt x="2455" y="1620"/>
                    <a:pt x="2634" y="1318"/>
                    <a:pt x="2634" y="974"/>
                  </a:cubicBezTo>
                  <a:cubicBezTo>
                    <a:pt x="2634" y="436"/>
                    <a:pt x="2198" y="0"/>
                    <a:pt x="1660" y="0"/>
                  </a:cubicBezTo>
                  <a:cubicBezTo>
                    <a:pt x="1122" y="0"/>
                    <a:pt x="686" y="436"/>
                    <a:pt x="686" y="974"/>
                  </a:cubicBezTo>
                  <a:cubicBezTo>
                    <a:pt x="686" y="1318"/>
                    <a:pt x="865" y="1620"/>
                    <a:pt x="1135" y="1793"/>
                  </a:cubicBezTo>
                  <a:cubicBezTo>
                    <a:pt x="500" y="1850"/>
                    <a:pt x="0" y="2385"/>
                    <a:pt x="0" y="3035"/>
                  </a:cubicBezTo>
                  <a:lnTo>
                    <a:pt x="0" y="4046"/>
                  </a:lnTo>
                  <a:lnTo>
                    <a:pt x="3" y="4062"/>
                  </a:lnTo>
                  <a:lnTo>
                    <a:pt x="72" y="4084"/>
                  </a:lnTo>
                  <a:cubicBezTo>
                    <a:pt x="728" y="4289"/>
                    <a:pt x="1299" y="4357"/>
                    <a:pt x="1768" y="4357"/>
                  </a:cubicBezTo>
                  <a:cubicBezTo>
                    <a:pt x="2684" y="4357"/>
                    <a:pt x="3216" y="4096"/>
                    <a:pt x="3249" y="4079"/>
                  </a:cubicBezTo>
                  <a:lnTo>
                    <a:pt x="3314" y="4046"/>
                  </a:lnTo>
                  <a:lnTo>
                    <a:pt x="3321" y="4046"/>
                  </a:lnTo>
                  <a:lnTo>
                    <a:pt x="3321" y="3035"/>
                  </a:lnTo>
                  <a:cubicBezTo>
                    <a:pt x="3321" y="2385"/>
                    <a:pt x="2821" y="1850"/>
                    <a:pt x="2186" y="1793"/>
                  </a:cubicBezTo>
                  <a:close/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round/>
              <a:headEnd/>
              <a:tailEnd/>
            </a:ln>
          </p:spPr>
          <p:txBody>
            <a:bodyPr vert="horz" wrap="square" lIns="63311" tIns="31656" rIns="63311" bIns="31656" numCol="1" anchor="t" anchorCtr="0" compatLnSpc="1">
              <a:prstTxWarp prst="textNoShape">
                <a:avLst/>
              </a:prstTxWarp>
            </a:bodyPr>
            <a:lstStyle/>
            <a:p>
              <a:pPr defTabSz="304591" eaLnBrk="0" hangingPunct="0"/>
              <a:endParaRPr lang="fr-FR" sz="2000">
                <a:solidFill>
                  <a:srgbClr val="FFFFFF"/>
                </a:solidFill>
                <a:latin typeface="Raleway"/>
                <a:ea typeface="Arial Unicode MS" panose="020B0604020202020204" pitchFamily="34" charset="-128"/>
              </a:endParaRPr>
            </a:p>
          </p:txBody>
        </p:sp>
        <p:sp>
          <p:nvSpPr>
            <p:cNvPr id="107" name="TextBox 1828">
              <a:extLst>
                <a:ext uri="{FF2B5EF4-FFF2-40B4-BE49-F238E27FC236}">
                  <a16:creationId xmlns:a16="http://schemas.microsoft.com/office/drawing/2014/main" id="{243C2FA7-802A-4B06-AC12-DC300F698AFA}"/>
                </a:ext>
              </a:extLst>
            </p:cNvPr>
            <p:cNvSpPr txBox="1">
              <a:spLocks/>
            </p:cNvSpPr>
            <p:nvPr/>
          </p:nvSpPr>
          <p:spPr>
            <a:xfrm>
              <a:off x="3496991" y="1110250"/>
              <a:ext cx="1119661" cy="282015"/>
            </a:xfrm>
            <a:prstGeom prst="rect">
              <a:avLst/>
            </a:prstGeom>
            <a:noFill/>
            <a:ln w="28575">
              <a:noFill/>
              <a:prstDash val="sysDash"/>
              <a:round/>
              <a:headEnd/>
              <a:tailEnd/>
            </a:ln>
          </p:spPr>
          <p:txBody>
            <a:bodyPr vert="horz" wrap="square" lIns="63311" tIns="31656" rIns="63311" bIns="31656" numCol="1" anchor="t" anchorCtr="0" compatLnSpc="1">
              <a:prstTxWarp prst="textNoShape">
                <a:avLst/>
              </a:prstTxWarp>
            </a:bodyPr>
            <a:lstStyle>
              <a:defPPr>
                <a:defRPr lang="fr-FR"/>
              </a:defPPr>
              <a:lvl1pPr marL="0" marR="0" lvl="0" indent="0" defTabSz="304598" eaLnBrk="0" latinLnBrk="0" hangingPunct="0">
                <a:lnSpc>
                  <a:spcPct val="100000"/>
                </a:lnSpc>
                <a:buClrTx/>
                <a:buSzTx/>
                <a:buFontTx/>
                <a:buNone/>
                <a:tabLst/>
                <a:defRPr kumimoji="0" sz="28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aleway"/>
                  <a:ea typeface="Arial Unicode MS" panose="020B0604020202020204" pitchFamily="34" charset="-128"/>
                </a:defRPr>
              </a:lvl1pPr>
            </a:lstStyle>
            <a:p>
              <a:pPr defTabSz="304591"/>
              <a:r>
                <a:rPr lang="fr-FR" sz="600"/>
                <a:t>Expert sécurité</a:t>
              </a:r>
            </a:p>
          </p:txBody>
        </p:sp>
      </p:grpSp>
      <p:sp>
        <p:nvSpPr>
          <p:cNvPr id="105" name="Rounded Rectangle 1296">
            <a:extLst>
              <a:ext uri="{FF2B5EF4-FFF2-40B4-BE49-F238E27FC236}">
                <a16:creationId xmlns:a16="http://schemas.microsoft.com/office/drawing/2014/main" id="{AC593913-764E-4A2B-AA75-29315E2E1197}"/>
              </a:ext>
            </a:extLst>
          </p:cNvPr>
          <p:cNvSpPr/>
          <p:nvPr/>
        </p:nvSpPr>
        <p:spPr>
          <a:xfrm>
            <a:off x="396964" y="2959726"/>
            <a:ext cx="1094616" cy="680286"/>
          </a:xfrm>
          <a:prstGeom prst="roundRect">
            <a:avLst>
              <a:gd name="adj" fmla="val 7985"/>
            </a:avLst>
          </a:prstGeom>
          <a:solidFill>
            <a:srgbClr val="94007B">
              <a:alpha val="65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63" tIns="24926" rIns="12463" bIns="24926" rtlCol="0" anchor="t"/>
          <a:lstStyle/>
          <a:p>
            <a:pPr algn="ctr" defTabSz="304591" eaLnBrk="0" hangingPunct="0">
              <a:defRPr/>
            </a:pPr>
            <a:endParaRPr lang="fr-FR" sz="900" b="1">
              <a:solidFill>
                <a:srgbClr val="FFFFFF"/>
              </a:solidFill>
              <a:latin typeface="Raleway"/>
              <a:ea typeface="Arial Unicode MS"/>
            </a:endParaRPr>
          </a:p>
        </p:txBody>
      </p:sp>
      <p:sp>
        <p:nvSpPr>
          <p:cNvPr id="96" name="Title 2">
            <a:extLst>
              <a:ext uri="{FF2B5EF4-FFF2-40B4-BE49-F238E27FC236}">
                <a16:creationId xmlns:a16="http://schemas.microsoft.com/office/drawing/2014/main" id="{FC4F7636-0FBD-4A01-850C-28AE4073B7CB}"/>
              </a:ext>
            </a:extLst>
          </p:cNvPr>
          <p:cNvSpPr txBox="1">
            <a:spLocks/>
          </p:cNvSpPr>
          <p:nvPr/>
        </p:nvSpPr>
        <p:spPr bwMode="auto">
          <a:xfrm>
            <a:off x="172881" y="188912"/>
            <a:ext cx="5119199" cy="417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2"/>
                </a:solidFill>
                <a:latin typeface="+mj-lt"/>
                <a:ea typeface="MS PGothic" panose="020B0600070205080204" pitchFamily="34" charset="-128"/>
                <a:cs typeface="+mj-cs"/>
              </a:defRPr>
            </a:lvl1pPr>
            <a:lvl2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2pPr>
            <a:lvl3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3pPr>
            <a:lvl4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4pPr>
            <a:lvl5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5pPr>
            <a:lvl6pPr marL="4572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6pPr>
            <a:lvl7pPr marL="9144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7pPr>
            <a:lvl8pPr marL="13716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8pPr>
            <a:lvl9pPr marL="18288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fr-FR" sz="1000" dirty="0">
                <a:solidFill>
                  <a:schemeClr val="tx1"/>
                </a:solidFill>
              </a:rPr>
              <a:t>PRINCIPAUX RÔLES DES SQUADS ET DES TRIBUS</a:t>
            </a:r>
          </a:p>
          <a:p>
            <a:pPr>
              <a:lnSpc>
                <a:spcPct val="100000"/>
              </a:lnSpc>
            </a:pPr>
            <a:r>
              <a:rPr lang="fr-FR" sz="1400" dirty="0">
                <a:solidFill>
                  <a:srgbClr val="94007B"/>
                </a:solidFill>
              </a:rPr>
              <a:t>Architecte de squad</a:t>
            </a:r>
          </a:p>
          <a:p>
            <a:pPr>
              <a:lnSpc>
                <a:spcPct val="100000"/>
              </a:lnSpc>
            </a:pPr>
            <a:endParaRPr lang="fr-FR" sz="1400" dirty="0">
              <a:solidFill>
                <a:srgbClr val="94007B"/>
              </a:solidFill>
            </a:endParaRPr>
          </a:p>
        </p:txBody>
      </p:sp>
      <p:grpSp>
        <p:nvGrpSpPr>
          <p:cNvPr id="127" name="Groupe 126">
            <a:extLst>
              <a:ext uri="{FF2B5EF4-FFF2-40B4-BE49-F238E27FC236}">
                <a16:creationId xmlns:a16="http://schemas.microsoft.com/office/drawing/2014/main" id="{AEB2BB99-E222-4B96-BE96-53B837C35CFC}"/>
              </a:ext>
            </a:extLst>
          </p:cNvPr>
          <p:cNvGrpSpPr>
            <a:grpSpLocks/>
          </p:cNvGrpSpPr>
          <p:nvPr/>
        </p:nvGrpSpPr>
        <p:grpSpPr>
          <a:xfrm>
            <a:off x="2404929" y="960329"/>
            <a:ext cx="723717" cy="329849"/>
            <a:chOff x="3658438" y="1419679"/>
            <a:chExt cx="870370" cy="396689"/>
          </a:xfrm>
        </p:grpSpPr>
        <p:sp>
          <p:nvSpPr>
            <p:cNvPr id="128" name="Freeform 176">
              <a:extLst>
                <a:ext uri="{FF2B5EF4-FFF2-40B4-BE49-F238E27FC236}">
                  <a16:creationId xmlns:a16="http://schemas.microsoft.com/office/drawing/2014/main" id="{E9A92670-3324-42E8-A396-B84F4A9C7CC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016079" y="1419679"/>
              <a:ext cx="155087" cy="203298"/>
            </a:xfrm>
            <a:custGeom>
              <a:avLst/>
              <a:gdLst>
                <a:gd name="T0" fmla="*/ 2186 w 3321"/>
                <a:gd name="T1" fmla="*/ 1793 h 4357"/>
                <a:gd name="T2" fmla="*/ 2634 w 3321"/>
                <a:gd name="T3" fmla="*/ 974 h 4357"/>
                <a:gd name="T4" fmla="*/ 1660 w 3321"/>
                <a:gd name="T5" fmla="*/ 0 h 4357"/>
                <a:gd name="T6" fmla="*/ 686 w 3321"/>
                <a:gd name="T7" fmla="*/ 974 h 4357"/>
                <a:gd name="T8" fmla="*/ 1135 w 3321"/>
                <a:gd name="T9" fmla="*/ 1793 h 4357"/>
                <a:gd name="T10" fmla="*/ 0 w 3321"/>
                <a:gd name="T11" fmla="*/ 3035 h 4357"/>
                <a:gd name="T12" fmla="*/ 0 w 3321"/>
                <a:gd name="T13" fmla="*/ 4046 h 4357"/>
                <a:gd name="T14" fmla="*/ 3 w 3321"/>
                <a:gd name="T15" fmla="*/ 4062 h 4357"/>
                <a:gd name="T16" fmla="*/ 72 w 3321"/>
                <a:gd name="T17" fmla="*/ 4084 h 4357"/>
                <a:gd name="T18" fmla="*/ 1768 w 3321"/>
                <a:gd name="T19" fmla="*/ 4357 h 4357"/>
                <a:gd name="T20" fmla="*/ 3249 w 3321"/>
                <a:gd name="T21" fmla="*/ 4079 h 4357"/>
                <a:gd name="T22" fmla="*/ 3314 w 3321"/>
                <a:gd name="T23" fmla="*/ 4046 h 4357"/>
                <a:gd name="T24" fmla="*/ 3321 w 3321"/>
                <a:gd name="T25" fmla="*/ 4046 h 4357"/>
                <a:gd name="T26" fmla="*/ 3321 w 3321"/>
                <a:gd name="T27" fmla="*/ 3035 h 4357"/>
                <a:gd name="T28" fmla="*/ 2186 w 3321"/>
                <a:gd name="T29" fmla="*/ 1793 h 4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1" h="4357">
                  <a:moveTo>
                    <a:pt x="2186" y="1793"/>
                  </a:moveTo>
                  <a:cubicBezTo>
                    <a:pt x="2455" y="1620"/>
                    <a:pt x="2634" y="1318"/>
                    <a:pt x="2634" y="974"/>
                  </a:cubicBezTo>
                  <a:cubicBezTo>
                    <a:pt x="2634" y="436"/>
                    <a:pt x="2198" y="0"/>
                    <a:pt x="1660" y="0"/>
                  </a:cubicBezTo>
                  <a:cubicBezTo>
                    <a:pt x="1122" y="0"/>
                    <a:pt x="686" y="436"/>
                    <a:pt x="686" y="974"/>
                  </a:cubicBezTo>
                  <a:cubicBezTo>
                    <a:pt x="686" y="1318"/>
                    <a:pt x="865" y="1620"/>
                    <a:pt x="1135" y="1793"/>
                  </a:cubicBezTo>
                  <a:cubicBezTo>
                    <a:pt x="500" y="1850"/>
                    <a:pt x="0" y="2385"/>
                    <a:pt x="0" y="3035"/>
                  </a:cubicBezTo>
                  <a:lnTo>
                    <a:pt x="0" y="4046"/>
                  </a:lnTo>
                  <a:lnTo>
                    <a:pt x="3" y="4062"/>
                  </a:lnTo>
                  <a:lnTo>
                    <a:pt x="72" y="4084"/>
                  </a:lnTo>
                  <a:cubicBezTo>
                    <a:pt x="728" y="4289"/>
                    <a:pt x="1299" y="4357"/>
                    <a:pt x="1768" y="4357"/>
                  </a:cubicBezTo>
                  <a:cubicBezTo>
                    <a:pt x="2684" y="4357"/>
                    <a:pt x="3216" y="4096"/>
                    <a:pt x="3249" y="4079"/>
                  </a:cubicBezTo>
                  <a:lnTo>
                    <a:pt x="3314" y="4046"/>
                  </a:lnTo>
                  <a:lnTo>
                    <a:pt x="3321" y="4046"/>
                  </a:lnTo>
                  <a:lnTo>
                    <a:pt x="3321" y="3035"/>
                  </a:lnTo>
                  <a:cubicBezTo>
                    <a:pt x="3321" y="2385"/>
                    <a:pt x="2821" y="1850"/>
                    <a:pt x="2186" y="179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3311" tIns="31656" rIns="63311" bIns="3165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30459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62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"/>
                <a:ea typeface="Arial Unicode MS" panose="020B0604020202020204" pitchFamily="34" charset="-128"/>
                <a:cs typeface="+mn-cs"/>
              </a:endParaRPr>
            </a:p>
          </p:txBody>
        </p:sp>
        <p:sp>
          <p:nvSpPr>
            <p:cNvPr id="129" name="TextBox 1828">
              <a:extLst>
                <a:ext uri="{FF2B5EF4-FFF2-40B4-BE49-F238E27FC236}">
                  <a16:creationId xmlns:a16="http://schemas.microsoft.com/office/drawing/2014/main" id="{4CFACA3D-8F8F-4A3E-B445-64DBB9E9E6EF}"/>
                </a:ext>
              </a:extLst>
            </p:cNvPr>
            <p:cNvSpPr txBox="1">
              <a:spLocks/>
            </p:cNvSpPr>
            <p:nvPr/>
          </p:nvSpPr>
          <p:spPr>
            <a:xfrm>
              <a:off x="3658438" y="1603470"/>
              <a:ext cx="870370" cy="212898"/>
            </a:xfrm>
            <a:prstGeom prst="rect">
              <a:avLst/>
            </a:prstGeom>
          </p:spPr>
          <p:txBody>
            <a:bodyPr vert="horz" lIns="74777" tIns="74777" rIns="74777" bIns="74777" rtlCol="0" anchor="ctr">
              <a:noAutofit/>
            </a:bodyPr>
            <a:lstStyle>
              <a:lvl1pPr marL="0" indent="0" algn="just" defTabSz="914400" rtl="0" eaLnBrk="1" latinLnBrk="0" hangingPunct="1">
                <a:lnSpc>
                  <a:spcPct val="100000"/>
                </a:lnSpc>
                <a:spcBef>
                  <a:spcPts val="1800"/>
                </a:spcBef>
                <a:buFont typeface="Arial" panose="020B0604020202020204" pitchFamily="34" charset="0"/>
                <a:buNone/>
                <a:tabLst/>
                <a:defRPr sz="160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358775" indent="-358775" algn="just" defTabSz="914400" rtl="0" eaLnBrk="1" latinLnBrk="0" hangingPunct="1">
                <a:lnSpc>
                  <a:spcPct val="100000"/>
                </a:lnSpc>
                <a:spcBef>
                  <a:spcPts val="1400"/>
                </a:spcBef>
                <a:buClr>
                  <a:schemeClr val="bg2"/>
                </a:buClr>
                <a:buFont typeface="Tempus Sans ITC" panose="04020404030D07020202" pitchFamily="82" charset="0"/>
                <a:buChar char="/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Tx/>
                <a:buNone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48000" indent="-28800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bg2"/>
                </a:buClr>
                <a:buFont typeface="Tahoma" panose="020B0604030504040204" pitchFamily="34" charset="0"/>
                <a:buChar char="›"/>
                <a:defRPr sz="1200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baseline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22158" rtl="0" eaLnBrk="1" fontAlgn="base" latinLnBrk="0" hangingPunct="1">
                <a:lnSpc>
                  <a:spcPct val="100000"/>
                </a:lnSpc>
                <a:spcBef>
                  <a:spcPts val="1225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fr-FR" sz="416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Raleway"/>
                  <a:ea typeface="Arial Unicode MS"/>
                  <a:cs typeface="+mn-cs"/>
                </a:rPr>
                <a:t>Pilote Contractuel</a:t>
              </a:r>
            </a:p>
          </p:txBody>
        </p:sp>
      </p:grpSp>
      <p:sp>
        <p:nvSpPr>
          <p:cNvPr id="4" name="Espace réservé du pied de page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altLang="fr-FR" dirty="0"/>
              <a:t>DPOS_SNUM_RôlesSquadAgile_V3</a:t>
            </a:r>
          </a:p>
        </p:txBody>
      </p:sp>
      <p:sp>
        <p:nvSpPr>
          <p:cNvPr id="85" name="Rounded Rectangle 1296">
            <a:extLst>
              <a:ext uri="{FF2B5EF4-FFF2-40B4-BE49-F238E27FC236}">
                <a16:creationId xmlns:a16="http://schemas.microsoft.com/office/drawing/2014/main" id="{C044A1AB-7D8C-482A-B097-39CDE3735BDF}"/>
              </a:ext>
            </a:extLst>
          </p:cNvPr>
          <p:cNvSpPr/>
          <p:nvPr/>
        </p:nvSpPr>
        <p:spPr>
          <a:xfrm>
            <a:off x="1913687" y="1236904"/>
            <a:ext cx="1138345" cy="2581072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63" tIns="24926" rIns="12463" bIns="24926" rtlCol="0" anchor="t"/>
          <a:lstStyle/>
          <a:p>
            <a:pPr algn="ctr" defTabSz="304591" eaLnBrk="0" hangingPunct="0">
              <a:defRPr/>
            </a:pPr>
            <a:r>
              <a:rPr lang="fr-FR" sz="693" b="1" dirty="0">
                <a:solidFill>
                  <a:srgbClr val="FFFFFF"/>
                </a:solidFill>
                <a:latin typeface="Raleway"/>
                <a:ea typeface="Arial Unicode MS"/>
              </a:rPr>
              <a:t>   Equipe Produit</a:t>
            </a:r>
          </a:p>
        </p:txBody>
      </p:sp>
      <p:sp>
        <p:nvSpPr>
          <p:cNvPr id="98" name="Rounded Rectangle 1298">
            <a:extLst>
              <a:ext uri="{FF2B5EF4-FFF2-40B4-BE49-F238E27FC236}">
                <a16:creationId xmlns:a16="http://schemas.microsoft.com/office/drawing/2014/main" id="{444B7870-D4B6-45E2-98EB-70C60FB23CFA}"/>
              </a:ext>
            </a:extLst>
          </p:cNvPr>
          <p:cNvSpPr/>
          <p:nvPr/>
        </p:nvSpPr>
        <p:spPr>
          <a:xfrm>
            <a:off x="2395080" y="2094387"/>
            <a:ext cx="240985" cy="144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04591" eaLnBrk="0" hangingPunct="0">
              <a:defRPr/>
            </a:pPr>
            <a:endParaRPr lang="fr-FR" sz="693">
              <a:solidFill>
                <a:srgbClr val="FFFFFF"/>
              </a:solidFill>
              <a:latin typeface="Raleway"/>
              <a:ea typeface="Arial Unicode MS"/>
            </a:endParaRPr>
          </a:p>
        </p:txBody>
      </p:sp>
      <p:grpSp>
        <p:nvGrpSpPr>
          <p:cNvPr id="130" name="Groupe 129">
            <a:extLst>
              <a:ext uri="{FF2B5EF4-FFF2-40B4-BE49-F238E27FC236}">
                <a16:creationId xmlns:a16="http://schemas.microsoft.com/office/drawing/2014/main" id="{2FD3F923-266A-45E4-9CA3-3A14ACE0A713}"/>
              </a:ext>
            </a:extLst>
          </p:cNvPr>
          <p:cNvGrpSpPr/>
          <p:nvPr/>
        </p:nvGrpSpPr>
        <p:grpSpPr>
          <a:xfrm>
            <a:off x="2461605" y="1580355"/>
            <a:ext cx="609238" cy="356978"/>
            <a:chOff x="3570975" y="2582461"/>
            <a:chExt cx="732692" cy="429316"/>
          </a:xfrm>
        </p:grpSpPr>
        <p:sp>
          <p:nvSpPr>
            <p:cNvPr id="133" name="TextBox 1828">
              <a:extLst>
                <a:ext uri="{FF2B5EF4-FFF2-40B4-BE49-F238E27FC236}">
                  <a16:creationId xmlns:a16="http://schemas.microsoft.com/office/drawing/2014/main" id="{DE5C049E-CE0A-42B1-8498-AFFB44EF1308}"/>
                </a:ext>
              </a:extLst>
            </p:cNvPr>
            <p:cNvSpPr txBox="1">
              <a:spLocks/>
            </p:cNvSpPr>
            <p:nvPr/>
          </p:nvSpPr>
          <p:spPr>
            <a:xfrm>
              <a:off x="3570975" y="2755335"/>
              <a:ext cx="732692" cy="256442"/>
            </a:xfrm>
            <a:prstGeom prst="rect">
              <a:avLst/>
            </a:prstGeom>
          </p:spPr>
          <p:txBody>
            <a:bodyPr vert="horz" lIns="74777" tIns="74777" rIns="74777" bIns="74777" rtlCol="0" anchor="ctr">
              <a:noAutofit/>
            </a:bodyPr>
            <a:lstStyle>
              <a:lvl1pPr marL="0" indent="0" algn="just" defTabSz="914400" rtl="0" eaLnBrk="1" latinLnBrk="0" hangingPunct="1">
                <a:lnSpc>
                  <a:spcPct val="100000"/>
                </a:lnSpc>
                <a:spcBef>
                  <a:spcPts val="1800"/>
                </a:spcBef>
                <a:buFont typeface="Arial" panose="020B0604020202020204" pitchFamily="34" charset="0"/>
                <a:buNone/>
                <a:tabLst/>
                <a:defRPr sz="160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358775" indent="-358775" algn="just" defTabSz="914400" rtl="0" eaLnBrk="1" latinLnBrk="0" hangingPunct="1">
                <a:lnSpc>
                  <a:spcPct val="100000"/>
                </a:lnSpc>
                <a:spcBef>
                  <a:spcPts val="1400"/>
                </a:spcBef>
                <a:buClr>
                  <a:schemeClr val="bg2"/>
                </a:buClr>
                <a:buFont typeface="Tempus Sans ITC" panose="04020404030D07020202" pitchFamily="82" charset="0"/>
                <a:buChar char="/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Tx/>
                <a:buNone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48000" indent="-28800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bg2"/>
                </a:buClr>
                <a:buFont typeface="Tahoma" panose="020B0604030504040204" pitchFamily="34" charset="0"/>
                <a:buChar char="›"/>
                <a:defRPr sz="1200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baseline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22142">
                <a:spcBef>
                  <a:spcPts val="1225"/>
                </a:spcBef>
                <a:defRPr/>
              </a:pPr>
              <a:r>
                <a:rPr lang="fr-FR" sz="416" dirty="0">
                  <a:solidFill>
                    <a:srgbClr val="FFFFFF"/>
                  </a:solidFill>
                  <a:latin typeface="Raleway"/>
                  <a:ea typeface="Arial Unicode MS"/>
                </a:rPr>
                <a:t>Chef de </a:t>
              </a:r>
              <a:br>
                <a:rPr lang="fr-FR" sz="416" dirty="0">
                  <a:solidFill>
                    <a:srgbClr val="FFFFFF"/>
                  </a:solidFill>
                  <a:latin typeface="Raleway"/>
                  <a:ea typeface="Arial Unicode MS"/>
                </a:rPr>
              </a:br>
              <a:r>
                <a:rPr lang="fr-FR" sz="416" dirty="0">
                  <a:solidFill>
                    <a:srgbClr val="FFFFFF"/>
                  </a:solidFill>
                  <a:latin typeface="Raleway"/>
                  <a:ea typeface="Arial Unicode MS"/>
                </a:rPr>
                <a:t>Projet (MJ)</a:t>
              </a:r>
            </a:p>
          </p:txBody>
        </p:sp>
        <p:sp>
          <p:nvSpPr>
            <p:cNvPr id="134" name="Freeform 176">
              <a:extLst>
                <a:ext uri="{FF2B5EF4-FFF2-40B4-BE49-F238E27FC236}">
                  <a16:creationId xmlns:a16="http://schemas.microsoft.com/office/drawing/2014/main" id="{4B84BF09-B359-44F9-8804-259F91D39D8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59778" y="2582461"/>
              <a:ext cx="155087" cy="203297"/>
            </a:xfrm>
            <a:custGeom>
              <a:avLst/>
              <a:gdLst>
                <a:gd name="T0" fmla="*/ 2186 w 3321"/>
                <a:gd name="T1" fmla="*/ 1793 h 4357"/>
                <a:gd name="T2" fmla="*/ 2634 w 3321"/>
                <a:gd name="T3" fmla="*/ 974 h 4357"/>
                <a:gd name="T4" fmla="*/ 1660 w 3321"/>
                <a:gd name="T5" fmla="*/ 0 h 4357"/>
                <a:gd name="T6" fmla="*/ 686 w 3321"/>
                <a:gd name="T7" fmla="*/ 974 h 4357"/>
                <a:gd name="T8" fmla="*/ 1135 w 3321"/>
                <a:gd name="T9" fmla="*/ 1793 h 4357"/>
                <a:gd name="T10" fmla="*/ 0 w 3321"/>
                <a:gd name="T11" fmla="*/ 3035 h 4357"/>
                <a:gd name="T12" fmla="*/ 0 w 3321"/>
                <a:gd name="T13" fmla="*/ 4046 h 4357"/>
                <a:gd name="T14" fmla="*/ 3 w 3321"/>
                <a:gd name="T15" fmla="*/ 4062 h 4357"/>
                <a:gd name="T16" fmla="*/ 72 w 3321"/>
                <a:gd name="T17" fmla="*/ 4084 h 4357"/>
                <a:gd name="T18" fmla="*/ 1768 w 3321"/>
                <a:gd name="T19" fmla="*/ 4357 h 4357"/>
                <a:gd name="T20" fmla="*/ 3249 w 3321"/>
                <a:gd name="T21" fmla="*/ 4079 h 4357"/>
                <a:gd name="T22" fmla="*/ 3314 w 3321"/>
                <a:gd name="T23" fmla="*/ 4046 h 4357"/>
                <a:gd name="T24" fmla="*/ 3321 w 3321"/>
                <a:gd name="T25" fmla="*/ 4046 h 4357"/>
                <a:gd name="T26" fmla="*/ 3321 w 3321"/>
                <a:gd name="T27" fmla="*/ 3035 h 4357"/>
                <a:gd name="T28" fmla="*/ 2186 w 3321"/>
                <a:gd name="T29" fmla="*/ 1793 h 4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1" h="4357">
                  <a:moveTo>
                    <a:pt x="2186" y="1793"/>
                  </a:moveTo>
                  <a:cubicBezTo>
                    <a:pt x="2455" y="1620"/>
                    <a:pt x="2634" y="1318"/>
                    <a:pt x="2634" y="974"/>
                  </a:cubicBezTo>
                  <a:cubicBezTo>
                    <a:pt x="2634" y="436"/>
                    <a:pt x="2198" y="0"/>
                    <a:pt x="1660" y="0"/>
                  </a:cubicBezTo>
                  <a:cubicBezTo>
                    <a:pt x="1122" y="0"/>
                    <a:pt x="686" y="436"/>
                    <a:pt x="686" y="974"/>
                  </a:cubicBezTo>
                  <a:cubicBezTo>
                    <a:pt x="686" y="1318"/>
                    <a:pt x="865" y="1620"/>
                    <a:pt x="1135" y="1793"/>
                  </a:cubicBezTo>
                  <a:cubicBezTo>
                    <a:pt x="500" y="1850"/>
                    <a:pt x="0" y="2385"/>
                    <a:pt x="0" y="3035"/>
                  </a:cubicBezTo>
                  <a:lnTo>
                    <a:pt x="0" y="4046"/>
                  </a:lnTo>
                  <a:lnTo>
                    <a:pt x="3" y="4062"/>
                  </a:lnTo>
                  <a:lnTo>
                    <a:pt x="72" y="4084"/>
                  </a:lnTo>
                  <a:cubicBezTo>
                    <a:pt x="728" y="4289"/>
                    <a:pt x="1299" y="4357"/>
                    <a:pt x="1768" y="4357"/>
                  </a:cubicBezTo>
                  <a:cubicBezTo>
                    <a:pt x="2684" y="4357"/>
                    <a:pt x="3216" y="4096"/>
                    <a:pt x="3249" y="4079"/>
                  </a:cubicBezTo>
                  <a:lnTo>
                    <a:pt x="3314" y="4046"/>
                  </a:lnTo>
                  <a:lnTo>
                    <a:pt x="3321" y="4046"/>
                  </a:lnTo>
                  <a:lnTo>
                    <a:pt x="3321" y="3035"/>
                  </a:lnTo>
                  <a:cubicBezTo>
                    <a:pt x="3321" y="2385"/>
                    <a:pt x="2821" y="1850"/>
                    <a:pt x="2186" y="179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3311" tIns="31656" rIns="63311" bIns="31656" numCol="1" anchor="t" anchorCtr="0" compatLnSpc="1">
              <a:prstTxWarp prst="textNoShape">
                <a:avLst/>
              </a:prstTxWarp>
            </a:bodyPr>
            <a:lstStyle/>
            <a:p>
              <a:pPr defTabSz="304591" eaLnBrk="0" hangingPunct="0">
                <a:defRPr/>
              </a:pPr>
              <a:endParaRPr lang="en-GB" sz="1662">
                <a:solidFill>
                  <a:srgbClr val="FFFFFF"/>
                </a:solidFill>
                <a:latin typeface="Raleway"/>
                <a:ea typeface="Arial Unicode MS" panose="020B0604020202020204" pitchFamily="34" charset="-128"/>
              </a:endParaRPr>
            </a:p>
          </p:txBody>
        </p:sp>
      </p:grpSp>
      <p:grpSp>
        <p:nvGrpSpPr>
          <p:cNvPr id="139" name="Groupe 138">
            <a:extLst>
              <a:ext uri="{FF2B5EF4-FFF2-40B4-BE49-F238E27FC236}">
                <a16:creationId xmlns:a16="http://schemas.microsoft.com/office/drawing/2014/main" id="{FF2DD8C1-709B-4D04-BA4C-8B72846C3B3F}"/>
              </a:ext>
            </a:extLst>
          </p:cNvPr>
          <p:cNvGrpSpPr/>
          <p:nvPr/>
        </p:nvGrpSpPr>
        <p:grpSpPr>
          <a:xfrm>
            <a:off x="2126796" y="1587498"/>
            <a:ext cx="532842" cy="366964"/>
            <a:chOff x="557273" y="1615869"/>
            <a:chExt cx="532842" cy="366964"/>
          </a:xfrm>
        </p:grpSpPr>
        <p:sp>
          <p:nvSpPr>
            <p:cNvPr id="140" name="Freeform 176">
              <a:extLst>
                <a:ext uri="{FF2B5EF4-FFF2-40B4-BE49-F238E27FC236}">
                  <a16:creationId xmlns:a16="http://schemas.microsoft.com/office/drawing/2014/main" id="{D8D32F1F-E7D0-4145-9309-6F2A8935912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59217" y="1615869"/>
              <a:ext cx="128956" cy="169043"/>
            </a:xfrm>
            <a:custGeom>
              <a:avLst/>
              <a:gdLst>
                <a:gd name="T0" fmla="*/ 2186 w 3321"/>
                <a:gd name="T1" fmla="*/ 1793 h 4357"/>
                <a:gd name="T2" fmla="*/ 2634 w 3321"/>
                <a:gd name="T3" fmla="*/ 974 h 4357"/>
                <a:gd name="T4" fmla="*/ 1660 w 3321"/>
                <a:gd name="T5" fmla="*/ 0 h 4357"/>
                <a:gd name="T6" fmla="*/ 686 w 3321"/>
                <a:gd name="T7" fmla="*/ 974 h 4357"/>
                <a:gd name="T8" fmla="*/ 1135 w 3321"/>
                <a:gd name="T9" fmla="*/ 1793 h 4357"/>
                <a:gd name="T10" fmla="*/ 0 w 3321"/>
                <a:gd name="T11" fmla="*/ 3035 h 4357"/>
                <a:gd name="T12" fmla="*/ 0 w 3321"/>
                <a:gd name="T13" fmla="*/ 4046 h 4357"/>
                <a:gd name="T14" fmla="*/ 3 w 3321"/>
                <a:gd name="T15" fmla="*/ 4062 h 4357"/>
                <a:gd name="T16" fmla="*/ 72 w 3321"/>
                <a:gd name="T17" fmla="*/ 4084 h 4357"/>
                <a:gd name="T18" fmla="*/ 1768 w 3321"/>
                <a:gd name="T19" fmla="*/ 4357 h 4357"/>
                <a:gd name="T20" fmla="*/ 3249 w 3321"/>
                <a:gd name="T21" fmla="*/ 4079 h 4357"/>
                <a:gd name="T22" fmla="*/ 3314 w 3321"/>
                <a:gd name="T23" fmla="*/ 4046 h 4357"/>
                <a:gd name="T24" fmla="*/ 3321 w 3321"/>
                <a:gd name="T25" fmla="*/ 4046 h 4357"/>
                <a:gd name="T26" fmla="*/ 3321 w 3321"/>
                <a:gd name="T27" fmla="*/ 3035 h 4357"/>
                <a:gd name="T28" fmla="*/ 2186 w 3321"/>
                <a:gd name="T29" fmla="*/ 1793 h 4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1" h="4357">
                  <a:moveTo>
                    <a:pt x="2186" y="1793"/>
                  </a:moveTo>
                  <a:cubicBezTo>
                    <a:pt x="2455" y="1620"/>
                    <a:pt x="2634" y="1318"/>
                    <a:pt x="2634" y="974"/>
                  </a:cubicBezTo>
                  <a:cubicBezTo>
                    <a:pt x="2634" y="436"/>
                    <a:pt x="2198" y="0"/>
                    <a:pt x="1660" y="0"/>
                  </a:cubicBezTo>
                  <a:cubicBezTo>
                    <a:pt x="1122" y="0"/>
                    <a:pt x="686" y="436"/>
                    <a:pt x="686" y="974"/>
                  </a:cubicBezTo>
                  <a:cubicBezTo>
                    <a:pt x="686" y="1318"/>
                    <a:pt x="865" y="1620"/>
                    <a:pt x="1135" y="1793"/>
                  </a:cubicBezTo>
                  <a:cubicBezTo>
                    <a:pt x="500" y="1850"/>
                    <a:pt x="0" y="2385"/>
                    <a:pt x="0" y="3035"/>
                  </a:cubicBezTo>
                  <a:lnTo>
                    <a:pt x="0" y="4046"/>
                  </a:lnTo>
                  <a:lnTo>
                    <a:pt x="3" y="4062"/>
                  </a:lnTo>
                  <a:lnTo>
                    <a:pt x="72" y="4084"/>
                  </a:lnTo>
                  <a:cubicBezTo>
                    <a:pt x="728" y="4289"/>
                    <a:pt x="1299" y="4357"/>
                    <a:pt x="1768" y="4357"/>
                  </a:cubicBezTo>
                  <a:cubicBezTo>
                    <a:pt x="2684" y="4357"/>
                    <a:pt x="3216" y="4096"/>
                    <a:pt x="3249" y="4079"/>
                  </a:cubicBezTo>
                  <a:lnTo>
                    <a:pt x="3314" y="4046"/>
                  </a:lnTo>
                  <a:lnTo>
                    <a:pt x="3321" y="4046"/>
                  </a:lnTo>
                  <a:lnTo>
                    <a:pt x="3321" y="3035"/>
                  </a:lnTo>
                  <a:cubicBezTo>
                    <a:pt x="3321" y="2385"/>
                    <a:pt x="2821" y="1850"/>
                    <a:pt x="2186" y="1793"/>
                  </a:cubicBezTo>
                  <a:close/>
                </a:path>
              </a:pathLst>
            </a:custGeom>
            <a:solidFill>
              <a:schemeClr val="bg1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3311" tIns="31656" rIns="63311" bIns="31656" numCol="1" anchor="t" anchorCtr="0" compatLnSpc="1">
              <a:prstTxWarp prst="textNoShape">
                <a:avLst/>
              </a:prstTxWarp>
            </a:bodyPr>
            <a:lstStyle/>
            <a:p>
              <a:pPr defTabSz="304591" eaLnBrk="0" hangingPunct="0">
                <a:defRPr/>
              </a:pPr>
              <a:endParaRPr lang="fr-FR" sz="1662">
                <a:solidFill>
                  <a:srgbClr val="FFFFFF"/>
                </a:solidFill>
                <a:latin typeface="Raleway"/>
                <a:ea typeface="Arial Unicode MS" panose="020B0604020202020204" pitchFamily="34" charset="-128"/>
              </a:endParaRPr>
            </a:p>
          </p:txBody>
        </p:sp>
        <p:sp>
          <p:nvSpPr>
            <p:cNvPr id="141" name="TextBox 1828">
              <a:extLst>
                <a:ext uri="{FF2B5EF4-FFF2-40B4-BE49-F238E27FC236}">
                  <a16:creationId xmlns:a16="http://schemas.microsoft.com/office/drawing/2014/main" id="{BFE3D98B-1DE9-4179-85AF-69EEDF8E140B}"/>
                </a:ext>
              </a:extLst>
            </p:cNvPr>
            <p:cNvSpPr txBox="1">
              <a:spLocks/>
            </p:cNvSpPr>
            <p:nvPr/>
          </p:nvSpPr>
          <p:spPr>
            <a:xfrm>
              <a:off x="557273" y="1769600"/>
              <a:ext cx="532842" cy="213233"/>
            </a:xfrm>
            <a:prstGeom prst="rect">
              <a:avLst/>
            </a:prstGeom>
          </p:spPr>
          <p:txBody>
            <a:bodyPr vert="horz" lIns="74777" tIns="74777" rIns="74777" bIns="74777" rtlCol="0" anchor="ctr">
              <a:noAutofit/>
            </a:bodyPr>
            <a:lstStyle>
              <a:lvl1pPr marL="0" indent="0" algn="just" defTabSz="914400" rtl="0" eaLnBrk="1" latinLnBrk="0" hangingPunct="1">
                <a:lnSpc>
                  <a:spcPct val="100000"/>
                </a:lnSpc>
                <a:spcBef>
                  <a:spcPts val="1800"/>
                </a:spcBef>
                <a:buFont typeface="Arial" panose="020B0604020202020204" pitchFamily="34" charset="0"/>
                <a:buNone/>
                <a:tabLst/>
                <a:defRPr sz="160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358775" indent="-358775" algn="just" defTabSz="914400" rtl="0" eaLnBrk="1" latinLnBrk="0" hangingPunct="1">
                <a:lnSpc>
                  <a:spcPct val="100000"/>
                </a:lnSpc>
                <a:spcBef>
                  <a:spcPts val="1400"/>
                </a:spcBef>
                <a:buClr>
                  <a:schemeClr val="bg2"/>
                </a:buClr>
                <a:buFont typeface="Tempus Sans ITC" panose="04020404030D07020202" pitchFamily="82" charset="0"/>
                <a:buChar char="/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Tx/>
                <a:buNone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48000" indent="-28800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bg2"/>
                </a:buClr>
                <a:buFont typeface="Tahoma" panose="020B0604030504040204" pitchFamily="34" charset="0"/>
                <a:buChar char="›"/>
                <a:defRPr sz="1200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baseline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22142">
                <a:spcBef>
                  <a:spcPts val="1225"/>
                </a:spcBef>
                <a:defRPr/>
              </a:pPr>
              <a:r>
                <a:rPr lang="fr-FR" sz="416" dirty="0">
                  <a:solidFill>
                    <a:srgbClr val="FFFFFF"/>
                  </a:solidFill>
                  <a:latin typeface="Raleway"/>
                  <a:ea typeface="Arial Unicode MS"/>
                </a:rPr>
                <a:t>Architecte SMART (MJ)</a:t>
              </a:r>
            </a:p>
          </p:txBody>
        </p:sp>
      </p:grpSp>
      <p:sp>
        <p:nvSpPr>
          <p:cNvPr id="142" name="Rounded Rectangle 1298">
            <a:extLst>
              <a:ext uri="{FF2B5EF4-FFF2-40B4-BE49-F238E27FC236}">
                <a16:creationId xmlns:a16="http://schemas.microsoft.com/office/drawing/2014/main" id="{C41860BA-4227-4F11-AD3E-9D417C4B0CD2}"/>
              </a:ext>
            </a:extLst>
          </p:cNvPr>
          <p:cNvSpPr/>
          <p:nvPr/>
        </p:nvSpPr>
        <p:spPr>
          <a:xfrm>
            <a:off x="2706118" y="2098226"/>
            <a:ext cx="240985" cy="144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04591" eaLnBrk="0" hangingPunct="0">
              <a:defRPr/>
            </a:pPr>
            <a:endParaRPr lang="fr-FR" sz="693">
              <a:solidFill>
                <a:srgbClr val="FFFFFF"/>
              </a:solidFill>
              <a:latin typeface="Raleway"/>
              <a:ea typeface="Arial Unicode MS"/>
            </a:endParaRPr>
          </a:p>
        </p:txBody>
      </p:sp>
      <p:sp>
        <p:nvSpPr>
          <p:cNvPr id="143" name="TextBox 1828">
            <a:extLst>
              <a:ext uri="{FF2B5EF4-FFF2-40B4-BE49-F238E27FC236}">
                <a16:creationId xmlns:a16="http://schemas.microsoft.com/office/drawing/2014/main" id="{4CDB03A8-17A4-476A-B129-0E0E7F642AA3}"/>
              </a:ext>
            </a:extLst>
          </p:cNvPr>
          <p:cNvSpPr txBox="1">
            <a:spLocks/>
          </p:cNvSpPr>
          <p:nvPr/>
        </p:nvSpPr>
        <p:spPr>
          <a:xfrm>
            <a:off x="2621002" y="2056834"/>
            <a:ext cx="426467" cy="213233"/>
          </a:xfrm>
          <a:prstGeom prst="rect">
            <a:avLst/>
          </a:prstGeom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346">
                <a:solidFill>
                  <a:srgbClr val="0C0C0C"/>
                </a:solidFill>
                <a:latin typeface="Raleway"/>
                <a:ea typeface="Arial Unicode MS"/>
              </a:rPr>
              <a:t>Squad n</a:t>
            </a:r>
          </a:p>
        </p:txBody>
      </p:sp>
      <p:sp>
        <p:nvSpPr>
          <p:cNvPr id="144" name="TextBox 1828">
            <a:extLst>
              <a:ext uri="{FF2B5EF4-FFF2-40B4-BE49-F238E27FC236}">
                <a16:creationId xmlns:a16="http://schemas.microsoft.com/office/drawing/2014/main" id="{E8411387-912E-4B70-9829-E91BAF4FA83C}"/>
              </a:ext>
            </a:extLst>
          </p:cNvPr>
          <p:cNvSpPr txBox="1">
            <a:spLocks/>
          </p:cNvSpPr>
          <p:nvPr/>
        </p:nvSpPr>
        <p:spPr>
          <a:xfrm>
            <a:off x="1921011" y="2449852"/>
            <a:ext cx="474644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 dirty="0">
                <a:solidFill>
                  <a:srgbClr val="FFFFFF"/>
                </a:solidFill>
                <a:latin typeface="Raleway"/>
                <a:ea typeface="Arial Unicode MS"/>
              </a:rPr>
              <a:t>Product </a:t>
            </a:r>
            <a:r>
              <a:rPr lang="fr-FR" sz="416" dirty="0" err="1">
                <a:solidFill>
                  <a:srgbClr val="FFFFFF"/>
                </a:solidFill>
                <a:latin typeface="Raleway"/>
                <a:ea typeface="Arial Unicode MS"/>
              </a:rPr>
              <a:t>Owner</a:t>
            </a:r>
            <a:r>
              <a:rPr lang="fr-FR" sz="416" dirty="0">
                <a:solidFill>
                  <a:srgbClr val="FFFFFF"/>
                </a:solidFill>
                <a:latin typeface="Raleway"/>
                <a:ea typeface="Arial Unicode MS"/>
              </a:rPr>
              <a:t> (MJ)</a:t>
            </a:r>
          </a:p>
        </p:txBody>
      </p:sp>
      <p:sp>
        <p:nvSpPr>
          <p:cNvPr id="145" name="TextBox 1828">
            <a:extLst>
              <a:ext uri="{FF2B5EF4-FFF2-40B4-BE49-F238E27FC236}">
                <a16:creationId xmlns:a16="http://schemas.microsoft.com/office/drawing/2014/main" id="{C6D90657-8A95-4962-A7D7-A3A1E6EEAB44}"/>
              </a:ext>
            </a:extLst>
          </p:cNvPr>
          <p:cNvSpPr txBox="1">
            <a:spLocks/>
          </p:cNvSpPr>
          <p:nvPr/>
        </p:nvSpPr>
        <p:spPr>
          <a:xfrm>
            <a:off x="1950571" y="2246943"/>
            <a:ext cx="415520" cy="213233"/>
          </a:xfrm>
          <a:prstGeom prst="rect">
            <a:avLst/>
          </a:prstGeom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Scrum Master</a:t>
            </a:r>
          </a:p>
        </p:txBody>
      </p:sp>
      <p:sp>
        <p:nvSpPr>
          <p:cNvPr id="146" name="Freeform 176">
            <a:extLst>
              <a:ext uri="{FF2B5EF4-FFF2-40B4-BE49-F238E27FC236}">
                <a16:creationId xmlns:a16="http://schemas.microsoft.com/office/drawing/2014/main" id="{DEF50073-1FA1-411B-8ED5-E16751CB1067}"/>
              </a:ext>
            </a:extLst>
          </p:cNvPr>
          <p:cNvSpPr>
            <a:spLocks noChangeAspect="1"/>
          </p:cNvSpPr>
          <p:nvPr/>
        </p:nvSpPr>
        <p:spPr bwMode="auto">
          <a:xfrm>
            <a:off x="2460519" y="2269038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47" name="Freeform 176">
            <a:extLst>
              <a:ext uri="{FF2B5EF4-FFF2-40B4-BE49-F238E27FC236}">
                <a16:creationId xmlns:a16="http://schemas.microsoft.com/office/drawing/2014/main" id="{9038BE0D-3434-45DA-9A47-3CEE33DFACB9}"/>
              </a:ext>
            </a:extLst>
          </p:cNvPr>
          <p:cNvSpPr>
            <a:spLocks noChangeAspect="1"/>
          </p:cNvSpPr>
          <p:nvPr/>
        </p:nvSpPr>
        <p:spPr bwMode="auto">
          <a:xfrm>
            <a:off x="2460519" y="2478238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48" name="TextBox 1828">
            <a:extLst>
              <a:ext uri="{FF2B5EF4-FFF2-40B4-BE49-F238E27FC236}">
                <a16:creationId xmlns:a16="http://schemas.microsoft.com/office/drawing/2014/main" id="{4E55C7FB-E39E-42BF-BD94-4B98E0BE22EC}"/>
              </a:ext>
            </a:extLst>
          </p:cNvPr>
          <p:cNvSpPr txBox="1">
            <a:spLocks/>
          </p:cNvSpPr>
          <p:nvPr/>
        </p:nvSpPr>
        <p:spPr>
          <a:xfrm>
            <a:off x="2302283" y="2052998"/>
            <a:ext cx="426467" cy="213233"/>
          </a:xfrm>
          <a:prstGeom prst="rect">
            <a:avLst/>
          </a:prstGeom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346">
                <a:solidFill>
                  <a:srgbClr val="0C0C0C"/>
                </a:solidFill>
                <a:latin typeface="Raleway"/>
                <a:ea typeface="Arial Unicode MS"/>
              </a:rPr>
              <a:t>Squad 1</a:t>
            </a:r>
          </a:p>
        </p:txBody>
      </p:sp>
      <p:sp>
        <p:nvSpPr>
          <p:cNvPr id="149" name="Freeform 176">
            <a:extLst>
              <a:ext uri="{FF2B5EF4-FFF2-40B4-BE49-F238E27FC236}">
                <a16:creationId xmlns:a16="http://schemas.microsoft.com/office/drawing/2014/main" id="{85F542AE-6096-4BE1-A203-E36870922913}"/>
              </a:ext>
            </a:extLst>
          </p:cNvPr>
          <p:cNvSpPr>
            <a:spLocks noChangeAspect="1"/>
          </p:cNvSpPr>
          <p:nvPr/>
        </p:nvSpPr>
        <p:spPr bwMode="auto">
          <a:xfrm>
            <a:off x="2460519" y="2691984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50" name="Freeform 176">
            <a:extLst>
              <a:ext uri="{FF2B5EF4-FFF2-40B4-BE49-F238E27FC236}">
                <a16:creationId xmlns:a16="http://schemas.microsoft.com/office/drawing/2014/main" id="{A3ED6D2F-C92C-4DE6-9F8A-48147BC6A660}"/>
              </a:ext>
            </a:extLst>
          </p:cNvPr>
          <p:cNvSpPr>
            <a:spLocks noChangeAspect="1"/>
          </p:cNvSpPr>
          <p:nvPr/>
        </p:nvSpPr>
        <p:spPr bwMode="auto">
          <a:xfrm>
            <a:off x="2460519" y="2905731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51" name="Rounded Rectangle 1306">
            <a:extLst>
              <a:ext uri="{FF2B5EF4-FFF2-40B4-BE49-F238E27FC236}">
                <a16:creationId xmlns:a16="http://schemas.microsoft.com/office/drawing/2014/main" id="{C38CF91B-52E0-4F27-B9C1-C67A6B0CE554}"/>
              </a:ext>
            </a:extLst>
          </p:cNvPr>
          <p:cNvSpPr>
            <a:spLocks/>
          </p:cNvSpPr>
          <p:nvPr/>
        </p:nvSpPr>
        <p:spPr>
          <a:xfrm>
            <a:off x="2002298" y="3571802"/>
            <a:ext cx="968016" cy="192351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304591" eaLnBrk="0" hangingPunct="0"/>
            <a:r>
              <a:rPr lang="fr-FR" sz="554" b="1" dirty="0">
                <a:solidFill>
                  <a:schemeClr val="bg1"/>
                </a:solidFill>
                <a:ea typeface="Arial Unicode MS"/>
              </a:rPr>
              <a:t>Squad d’intégration (MJ)</a:t>
            </a:r>
          </a:p>
        </p:txBody>
      </p:sp>
      <p:sp>
        <p:nvSpPr>
          <p:cNvPr id="152" name="TextBox 1828">
            <a:extLst>
              <a:ext uri="{FF2B5EF4-FFF2-40B4-BE49-F238E27FC236}">
                <a16:creationId xmlns:a16="http://schemas.microsoft.com/office/drawing/2014/main" id="{73788B2A-4BD3-4D3B-82B3-F8BDB463442A}"/>
              </a:ext>
            </a:extLst>
          </p:cNvPr>
          <p:cNvSpPr txBox="1">
            <a:spLocks/>
          </p:cNvSpPr>
          <p:nvPr/>
        </p:nvSpPr>
        <p:spPr>
          <a:xfrm>
            <a:off x="1920586" y="2663598"/>
            <a:ext cx="474644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Business </a:t>
            </a:r>
            <a:r>
              <a:rPr lang="fr-FR" sz="416" err="1">
                <a:solidFill>
                  <a:srgbClr val="FFFFFF"/>
                </a:solidFill>
                <a:latin typeface="Raleway"/>
                <a:ea typeface="Arial Unicode MS"/>
              </a:rPr>
              <a:t>Analyst</a:t>
            </a:r>
            <a:endParaRPr lang="fr-FR" sz="416">
              <a:solidFill>
                <a:srgbClr val="FFFFFF"/>
              </a:solidFill>
              <a:latin typeface="Raleway"/>
              <a:ea typeface="Arial Unicode MS"/>
            </a:endParaRPr>
          </a:p>
        </p:txBody>
      </p:sp>
      <p:sp>
        <p:nvSpPr>
          <p:cNvPr id="153" name="TextBox 1828">
            <a:extLst>
              <a:ext uri="{FF2B5EF4-FFF2-40B4-BE49-F238E27FC236}">
                <a16:creationId xmlns:a16="http://schemas.microsoft.com/office/drawing/2014/main" id="{1B2687C0-04C2-4F75-A8A2-940A7F650EAB}"/>
              </a:ext>
            </a:extLst>
          </p:cNvPr>
          <p:cNvSpPr txBox="1">
            <a:spLocks/>
          </p:cNvSpPr>
          <p:nvPr/>
        </p:nvSpPr>
        <p:spPr>
          <a:xfrm>
            <a:off x="1920586" y="2877345"/>
            <a:ext cx="474644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 err="1">
                <a:solidFill>
                  <a:srgbClr val="FFFFFF"/>
                </a:solidFill>
                <a:latin typeface="Raleway"/>
                <a:ea typeface="Arial Unicode MS"/>
              </a:rPr>
              <a:t>Analys</a:t>
            </a: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te Technique</a:t>
            </a:r>
          </a:p>
        </p:txBody>
      </p:sp>
      <p:sp>
        <p:nvSpPr>
          <p:cNvPr id="154" name="Freeform 176">
            <a:extLst>
              <a:ext uri="{FF2B5EF4-FFF2-40B4-BE49-F238E27FC236}">
                <a16:creationId xmlns:a16="http://schemas.microsoft.com/office/drawing/2014/main" id="{ED16AC5A-41E4-47DE-89C7-17C1D91F8B60}"/>
              </a:ext>
            </a:extLst>
          </p:cNvPr>
          <p:cNvSpPr>
            <a:spLocks noChangeAspect="1"/>
          </p:cNvSpPr>
          <p:nvPr/>
        </p:nvSpPr>
        <p:spPr bwMode="auto">
          <a:xfrm>
            <a:off x="2460519" y="3110381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55" name="TextBox 1828">
            <a:extLst>
              <a:ext uri="{FF2B5EF4-FFF2-40B4-BE49-F238E27FC236}">
                <a16:creationId xmlns:a16="http://schemas.microsoft.com/office/drawing/2014/main" id="{0843B865-C528-4A17-8432-3924850EC726}"/>
              </a:ext>
            </a:extLst>
          </p:cNvPr>
          <p:cNvSpPr txBox="1">
            <a:spLocks/>
          </p:cNvSpPr>
          <p:nvPr/>
        </p:nvSpPr>
        <p:spPr>
          <a:xfrm>
            <a:off x="1884714" y="3081995"/>
            <a:ext cx="546388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Architecte de </a:t>
            </a:r>
            <a:r>
              <a:rPr lang="fr-FR" sz="416" err="1">
                <a:solidFill>
                  <a:srgbClr val="FFFFFF"/>
                </a:solidFill>
                <a:latin typeface="Raleway"/>
                <a:ea typeface="Arial Unicode MS"/>
              </a:rPr>
              <a:t>squad</a:t>
            </a:r>
            <a:endParaRPr lang="fr-FR" sz="416">
              <a:solidFill>
                <a:srgbClr val="FFFFFF"/>
              </a:solidFill>
              <a:latin typeface="Raleway"/>
              <a:ea typeface="Arial Unicode MS"/>
            </a:endParaRPr>
          </a:p>
        </p:txBody>
      </p:sp>
      <p:sp>
        <p:nvSpPr>
          <p:cNvPr id="156" name="Freeform 176">
            <a:extLst>
              <a:ext uri="{FF2B5EF4-FFF2-40B4-BE49-F238E27FC236}">
                <a16:creationId xmlns:a16="http://schemas.microsoft.com/office/drawing/2014/main" id="{CC872AB9-CDBC-4ED0-BC12-5FA3A08BCF3B}"/>
              </a:ext>
            </a:extLst>
          </p:cNvPr>
          <p:cNvSpPr>
            <a:spLocks noChangeAspect="1"/>
          </p:cNvSpPr>
          <p:nvPr/>
        </p:nvSpPr>
        <p:spPr bwMode="auto">
          <a:xfrm>
            <a:off x="2459421" y="3312999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57" name="Freeform 176">
            <a:extLst>
              <a:ext uri="{FF2B5EF4-FFF2-40B4-BE49-F238E27FC236}">
                <a16:creationId xmlns:a16="http://schemas.microsoft.com/office/drawing/2014/main" id="{2968381A-F571-4380-BAAD-360A8D119CEC}"/>
              </a:ext>
            </a:extLst>
          </p:cNvPr>
          <p:cNvSpPr>
            <a:spLocks noChangeAspect="1"/>
          </p:cNvSpPr>
          <p:nvPr/>
        </p:nvSpPr>
        <p:spPr bwMode="auto">
          <a:xfrm>
            <a:off x="2766021" y="2263833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58" name="Freeform 176">
            <a:extLst>
              <a:ext uri="{FF2B5EF4-FFF2-40B4-BE49-F238E27FC236}">
                <a16:creationId xmlns:a16="http://schemas.microsoft.com/office/drawing/2014/main" id="{CF5CB257-6D74-48BB-96EF-658FBDE5F789}"/>
              </a:ext>
            </a:extLst>
          </p:cNvPr>
          <p:cNvSpPr>
            <a:spLocks noChangeAspect="1"/>
          </p:cNvSpPr>
          <p:nvPr/>
        </p:nvSpPr>
        <p:spPr bwMode="auto">
          <a:xfrm>
            <a:off x="2766021" y="2473033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59" name="Freeform 176">
            <a:extLst>
              <a:ext uri="{FF2B5EF4-FFF2-40B4-BE49-F238E27FC236}">
                <a16:creationId xmlns:a16="http://schemas.microsoft.com/office/drawing/2014/main" id="{B2C57197-F8B3-48EC-89DF-A3E7F259B4E6}"/>
              </a:ext>
            </a:extLst>
          </p:cNvPr>
          <p:cNvSpPr>
            <a:spLocks noChangeAspect="1"/>
          </p:cNvSpPr>
          <p:nvPr/>
        </p:nvSpPr>
        <p:spPr bwMode="auto">
          <a:xfrm>
            <a:off x="2766021" y="2686779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60" name="Freeform 176">
            <a:extLst>
              <a:ext uri="{FF2B5EF4-FFF2-40B4-BE49-F238E27FC236}">
                <a16:creationId xmlns:a16="http://schemas.microsoft.com/office/drawing/2014/main" id="{6F58917D-9FC2-4AF3-B9A7-E9A6807ADBDC}"/>
              </a:ext>
            </a:extLst>
          </p:cNvPr>
          <p:cNvSpPr>
            <a:spLocks noChangeAspect="1"/>
          </p:cNvSpPr>
          <p:nvPr/>
        </p:nvSpPr>
        <p:spPr bwMode="auto">
          <a:xfrm>
            <a:off x="2766021" y="2900526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61" name="Freeform 176">
            <a:extLst>
              <a:ext uri="{FF2B5EF4-FFF2-40B4-BE49-F238E27FC236}">
                <a16:creationId xmlns:a16="http://schemas.microsoft.com/office/drawing/2014/main" id="{AD646A6C-AF23-412F-A4BD-A56943F0A21B}"/>
              </a:ext>
            </a:extLst>
          </p:cNvPr>
          <p:cNvSpPr>
            <a:spLocks noChangeAspect="1"/>
          </p:cNvSpPr>
          <p:nvPr/>
        </p:nvSpPr>
        <p:spPr bwMode="auto">
          <a:xfrm>
            <a:off x="2766021" y="3105176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62" name="Freeform 176">
            <a:extLst>
              <a:ext uri="{FF2B5EF4-FFF2-40B4-BE49-F238E27FC236}">
                <a16:creationId xmlns:a16="http://schemas.microsoft.com/office/drawing/2014/main" id="{4959A574-5BDD-46C7-B08B-E7D658CE2340}"/>
              </a:ext>
            </a:extLst>
          </p:cNvPr>
          <p:cNvSpPr>
            <a:spLocks noChangeAspect="1"/>
          </p:cNvSpPr>
          <p:nvPr/>
        </p:nvSpPr>
        <p:spPr bwMode="auto">
          <a:xfrm>
            <a:off x="2764923" y="3307794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63" name="TextBox 1828">
            <a:extLst>
              <a:ext uri="{FF2B5EF4-FFF2-40B4-BE49-F238E27FC236}">
                <a16:creationId xmlns:a16="http://schemas.microsoft.com/office/drawing/2014/main" id="{729FF25F-9B1F-4FED-BAB7-D4ECAB72472F}"/>
              </a:ext>
            </a:extLst>
          </p:cNvPr>
          <p:cNvSpPr txBox="1">
            <a:spLocks/>
          </p:cNvSpPr>
          <p:nvPr/>
        </p:nvSpPr>
        <p:spPr>
          <a:xfrm>
            <a:off x="1884714" y="3284613"/>
            <a:ext cx="546388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Développeurs</a:t>
            </a:r>
          </a:p>
        </p:txBody>
      </p:sp>
      <p:sp>
        <p:nvSpPr>
          <p:cNvPr id="82" name="Freeform 97">
            <a:extLst>
              <a:ext uri="{FF2B5EF4-FFF2-40B4-BE49-F238E27FC236}">
                <a16:creationId xmlns:a16="http://schemas.microsoft.com/office/drawing/2014/main" id="{49ECFCEF-D97D-46EA-97CE-6D0F703CCF62}"/>
              </a:ext>
            </a:extLst>
          </p:cNvPr>
          <p:cNvSpPr>
            <a:spLocks/>
          </p:cNvSpPr>
          <p:nvPr/>
        </p:nvSpPr>
        <p:spPr>
          <a:xfrm rot="9617366">
            <a:off x="1548482" y="2059444"/>
            <a:ext cx="676536" cy="1321398"/>
          </a:xfrm>
          <a:custGeom>
            <a:avLst/>
            <a:gdLst>
              <a:gd name="connsiteX0" fmla="*/ 0 w 2281238"/>
              <a:gd name="connsiteY0" fmla="*/ 0 h 1909762"/>
              <a:gd name="connsiteX1" fmla="*/ 2281238 w 2281238"/>
              <a:gd name="connsiteY1" fmla="*/ 1171575 h 1909762"/>
              <a:gd name="connsiteX2" fmla="*/ 1390650 w 2281238"/>
              <a:gd name="connsiteY2" fmla="*/ 1909762 h 1909762"/>
              <a:gd name="connsiteX3" fmla="*/ 0 w 2281238"/>
              <a:gd name="connsiteY3" fmla="*/ 0 h 1909762"/>
              <a:gd name="connsiteX0" fmla="*/ 368300 w 890588"/>
              <a:gd name="connsiteY0" fmla="*/ 0 h 1903412"/>
              <a:gd name="connsiteX1" fmla="*/ 890588 w 890588"/>
              <a:gd name="connsiteY1" fmla="*/ 1165225 h 1903412"/>
              <a:gd name="connsiteX2" fmla="*/ 0 w 890588"/>
              <a:gd name="connsiteY2" fmla="*/ 1903412 h 1903412"/>
              <a:gd name="connsiteX3" fmla="*/ 368300 w 890588"/>
              <a:gd name="connsiteY3" fmla="*/ 0 h 1903412"/>
              <a:gd name="connsiteX0" fmla="*/ 495300 w 1017588"/>
              <a:gd name="connsiteY0" fmla="*/ 0 h 1547812"/>
              <a:gd name="connsiteX1" fmla="*/ 1017588 w 1017588"/>
              <a:gd name="connsiteY1" fmla="*/ 1165225 h 1547812"/>
              <a:gd name="connsiteX2" fmla="*/ 0 w 1017588"/>
              <a:gd name="connsiteY2" fmla="*/ 1547812 h 1547812"/>
              <a:gd name="connsiteX3" fmla="*/ 495300 w 1017588"/>
              <a:gd name="connsiteY3" fmla="*/ 0 h 1547812"/>
              <a:gd name="connsiteX0" fmla="*/ 495300 w 1112838"/>
              <a:gd name="connsiteY0" fmla="*/ 0 h 1597025"/>
              <a:gd name="connsiteX1" fmla="*/ 1112838 w 1112838"/>
              <a:gd name="connsiteY1" fmla="*/ 1597025 h 1597025"/>
              <a:gd name="connsiteX2" fmla="*/ 0 w 1112838"/>
              <a:gd name="connsiteY2" fmla="*/ 1547812 h 1597025"/>
              <a:gd name="connsiteX3" fmla="*/ 495300 w 1112838"/>
              <a:gd name="connsiteY3" fmla="*/ 0 h 1597025"/>
              <a:gd name="connsiteX0" fmla="*/ 0 w 1243013"/>
              <a:gd name="connsiteY0" fmla="*/ 0 h 1593850"/>
              <a:gd name="connsiteX1" fmla="*/ 1243013 w 1243013"/>
              <a:gd name="connsiteY1" fmla="*/ 1593850 h 1593850"/>
              <a:gd name="connsiteX2" fmla="*/ 130175 w 1243013"/>
              <a:gd name="connsiteY2" fmla="*/ 1544637 h 1593850"/>
              <a:gd name="connsiteX3" fmla="*/ 0 w 1243013"/>
              <a:gd name="connsiteY3" fmla="*/ 0 h 1593850"/>
              <a:gd name="connsiteX0" fmla="*/ 0 w 1201738"/>
              <a:gd name="connsiteY0" fmla="*/ 0 h 1544637"/>
              <a:gd name="connsiteX1" fmla="*/ 1201738 w 1201738"/>
              <a:gd name="connsiteY1" fmla="*/ 1349375 h 1544637"/>
              <a:gd name="connsiteX2" fmla="*/ 130175 w 1201738"/>
              <a:gd name="connsiteY2" fmla="*/ 1544637 h 1544637"/>
              <a:gd name="connsiteX3" fmla="*/ 0 w 1201738"/>
              <a:gd name="connsiteY3" fmla="*/ 0 h 1544637"/>
              <a:gd name="connsiteX0" fmla="*/ 0 w 1201738"/>
              <a:gd name="connsiteY0" fmla="*/ 0 h 1712912"/>
              <a:gd name="connsiteX1" fmla="*/ 1201738 w 1201738"/>
              <a:gd name="connsiteY1" fmla="*/ 1349375 h 1712912"/>
              <a:gd name="connsiteX2" fmla="*/ 152400 w 1201738"/>
              <a:gd name="connsiteY2" fmla="*/ 1712912 h 1712912"/>
              <a:gd name="connsiteX3" fmla="*/ 0 w 1201738"/>
              <a:gd name="connsiteY3" fmla="*/ 0 h 1712912"/>
              <a:gd name="connsiteX0" fmla="*/ 0 w 2352358"/>
              <a:gd name="connsiteY0" fmla="*/ 0 h 2124392"/>
              <a:gd name="connsiteX1" fmla="*/ 2352358 w 2352358"/>
              <a:gd name="connsiteY1" fmla="*/ 1760855 h 2124392"/>
              <a:gd name="connsiteX2" fmla="*/ 1303020 w 2352358"/>
              <a:gd name="connsiteY2" fmla="*/ 2124392 h 2124392"/>
              <a:gd name="connsiteX3" fmla="*/ 0 w 2352358"/>
              <a:gd name="connsiteY3" fmla="*/ 0 h 2124392"/>
              <a:gd name="connsiteX0" fmla="*/ 0 w 2329498"/>
              <a:gd name="connsiteY0" fmla="*/ 0 h 2124392"/>
              <a:gd name="connsiteX1" fmla="*/ 2329498 w 2329498"/>
              <a:gd name="connsiteY1" fmla="*/ 1654175 h 2124392"/>
              <a:gd name="connsiteX2" fmla="*/ 1303020 w 2329498"/>
              <a:gd name="connsiteY2" fmla="*/ 2124392 h 2124392"/>
              <a:gd name="connsiteX3" fmla="*/ 0 w 2329498"/>
              <a:gd name="connsiteY3" fmla="*/ 0 h 2124392"/>
              <a:gd name="connsiteX0" fmla="*/ 0 w 2329498"/>
              <a:gd name="connsiteY0" fmla="*/ 0 h 2352992"/>
              <a:gd name="connsiteX1" fmla="*/ 2329498 w 2329498"/>
              <a:gd name="connsiteY1" fmla="*/ 1654175 h 2352992"/>
              <a:gd name="connsiteX2" fmla="*/ 1432560 w 2329498"/>
              <a:gd name="connsiteY2" fmla="*/ 2352992 h 2352992"/>
              <a:gd name="connsiteX3" fmla="*/ 0 w 2329498"/>
              <a:gd name="connsiteY3" fmla="*/ 0 h 2352992"/>
              <a:gd name="connsiteX0" fmla="*/ 0 w 1757998"/>
              <a:gd name="connsiteY0" fmla="*/ 0 h 2359342"/>
              <a:gd name="connsiteX1" fmla="*/ 1757998 w 1757998"/>
              <a:gd name="connsiteY1" fmla="*/ 1660525 h 2359342"/>
              <a:gd name="connsiteX2" fmla="*/ 861060 w 1757998"/>
              <a:gd name="connsiteY2" fmla="*/ 2359342 h 2359342"/>
              <a:gd name="connsiteX3" fmla="*/ 0 w 1757998"/>
              <a:gd name="connsiteY3" fmla="*/ 0 h 2359342"/>
              <a:gd name="connsiteX0" fmla="*/ 0 w 1757998"/>
              <a:gd name="connsiteY0" fmla="*/ 0 h 2321242"/>
              <a:gd name="connsiteX1" fmla="*/ 1757998 w 1757998"/>
              <a:gd name="connsiteY1" fmla="*/ 1660525 h 2321242"/>
              <a:gd name="connsiteX2" fmla="*/ 835660 w 1757998"/>
              <a:gd name="connsiteY2" fmla="*/ 2321242 h 2321242"/>
              <a:gd name="connsiteX3" fmla="*/ 0 w 1757998"/>
              <a:gd name="connsiteY3" fmla="*/ 0 h 2321242"/>
              <a:gd name="connsiteX0" fmla="*/ 0 w 1738948"/>
              <a:gd name="connsiteY0" fmla="*/ 0 h 2321242"/>
              <a:gd name="connsiteX1" fmla="*/ 1738948 w 1738948"/>
              <a:gd name="connsiteY1" fmla="*/ 1679575 h 2321242"/>
              <a:gd name="connsiteX2" fmla="*/ 835660 w 1738948"/>
              <a:gd name="connsiteY2" fmla="*/ 2321242 h 2321242"/>
              <a:gd name="connsiteX3" fmla="*/ 0 w 1738948"/>
              <a:gd name="connsiteY3" fmla="*/ 0 h 2321242"/>
              <a:gd name="connsiteX0" fmla="*/ 0 w 1783426"/>
              <a:gd name="connsiteY0" fmla="*/ 0 h 2321242"/>
              <a:gd name="connsiteX1" fmla="*/ 1783426 w 1783426"/>
              <a:gd name="connsiteY1" fmla="*/ 1537335 h 2321242"/>
              <a:gd name="connsiteX2" fmla="*/ 835660 w 1783426"/>
              <a:gd name="connsiteY2" fmla="*/ 2321242 h 2321242"/>
              <a:gd name="connsiteX3" fmla="*/ 0 w 1783426"/>
              <a:gd name="connsiteY3" fmla="*/ 0 h 2321242"/>
              <a:gd name="connsiteX0" fmla="*/ 0 w 1783426"/>
              <a:gd name="connsiteY0" fmla="*/ 0 h 1904682"/>
              <a:gd name="connsiteX1" fmla="*/ 1783426 w 1783426"/>
              <a:gd name="connsiteY1" fmla="*/ 1537335 h 1904682"/>
              <a:gd name="connsiteX2" fmla="*/ 257446 w 1783426"/>
              <a:gd name="connsiteY2" fmla="*/ 1904682 h 1904682"/>
              <a:gd name="connsiteX3" fmla="*/ 0 w 1783426"/>
              <a:gd name="connsiteY3" fmla="*/ 0 h 1904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3426" h="1904682">
                <a:moveTo>
                  <a:pt x="0" y="0"/>
                </a:moveTo>
                <a:lnTo>
                  <a:pt x="1783426" y="1537335"/>
                </a:lnTo>
                <a:lnTo>
                  <a:pt x="257446" y="1904682"/>
                </a:lnTo>
                <a:lnTo>
                  <a:pt x="0" y="0"/>
                </a:lnTo>
                <a:close/>
              </a:path>
            </a:pathLst>
          </a:custGeom>
          <a:solidFill>
            <a:srgbClr val="94007B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defTabSz="912791"/>
            <a:endParaRPr lang="fr-FR" sz="1600">
              <a:solidFill>
                <a:srgbClr val="0C0C0C"/>
              </a:solidFill>
              <a:latin typeface="Raleway"/>
            </a:endParaRPr>
          </a:p>
        </p:txBody>
      </p:sp>
      <p:sp>
        <p:nvSpPr>
          <p:cNvPr id="83" name="Ellipse 82">
            <a:extLst>
              <a:ext uri="{FF2B5EF4-FFF2-40B4-BE49-F238E27FC236}">
                <a16:creationId xmlns:a16="http://schemas.microsoft.com/office/drawing/2014/main" id="{77D9A6AB-E5CF-44F9-98A6-03B67C9FBAEB}"/>
              </a:ext>
            </a:extLst>
          </p:cNvPr>
          <p:cNvSpPr>
            <a:spLocks noChangeAspect="1"/>
          </p:cNvSpPr>
          <p:nvPr/>
        </p:nvSpPr>
        <p:spPr>
          <a:xfrm>
            <a:off x="1046047" y="1550752"/>
            <a:ext cx="936578" cy="943524"/>
          </a:xfrm>
          <a:prstGeom prst="ellipse">
            <a:avLst/>
          </a:prstGeom>
          <a:solidFill>
            <a:schemeClr val="bg1"/>
          </a:solidFill>
          <a:ln w="28575">
            <a:solidFill>
              <a:srgbClr val="9400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47664" eaLnBrk="0" hangingPunct="0"/>
            <a:r>
              <a:rPr lang="fr-FR" sz="900" b="1" dirty="0">
                <a:solidFill>
                  <a:srgbClr val="94007B"/>
                </a:solidFill>
                <a:latin typeface="Raleway"/>
                <a:cs typeface="Arial" panose="020B0604020202020204" pitchFamily="34" charset="0"/>
              </a:rPr>
              <a:t>Architecte de squad</a:t>
            </a:r>
            <a:br>
              <a:rPr lang="fr-FR" sz="900" b="1" dirty="0">
                <a:solidFill>
                  <a:srgbClr val="94007B"/>
                </a:solidFill>
                <a:latin typeface="Raleway"/>
                <a:cs typeface="Arial" panose="020B0604020202020204" pitchFamily="34" charset="0"/>
              </a:rPr>
            </a:br>
            <a:r>
              <a:rPr lang="fr-FR" sz="900" b="1" dirty="0">
                <a:solidFill>
                  <a:srgbClr val="94007B"/>
                </a:solidFill>
                <a:latin typeface="Raleway"/>
                <a:cs typeface="Arial" panose="020B0604020202020204" pitchFamily="34" charset="0"/>
              </a:rPr>
              <a:t>(ARC)</a:t>
            </a:r>
          </a:p>
        </p:txBody>
      </p:sp>
    </p:spTree>
    <p:extLst>
      <p:ext uri="{BB962C8B-B14F-4D97-AF65-F5344CB8AC3E}">
        <p14:creationId xmlns:p14="http://schemas.microsoft.com/office/powerpoint/2010/main" val="1911942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FA904D7-E33C-472B-92F7-DDC4A85932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2791"/>
            <a:r>
              <a:rPr lang="fr-FR" altLang="fr-FR">
                <a:solidFill>
                  <a:srgbClr val="0C0C0C"/>
                </a:solidFill>
                <a:latin typeface="Raleway"/>
                <a:ea typeface="MS PGothic" panose="020B0600070205080204" pitchFamily="34" charset="-128"/>
              </a:rPr>
              <a:t>p.</a:t>
            </a:r>
            <a:fld id="{3164A48C-5A55-4ACD-8BDA-408285186C6C}" type="slidenum">
              <a:rPr lang="fr-FR" altLang="fr-FR">
                <a:solidFill>
                  <a:srgbClr val="0C0C0C"/>
                </a:solidFill>
                <a:latin typeface="Raleway"/>
                <a:ea typeface="MS PGothic" panose="020B0600070205080204" pitchFamily="34" charset="-128"/>
              </a:rPr>
              <a:pPr defTabSz="912791"/>
              <a:t>8</a:t>
            </a:fld>
            <a:endParaRPr lang="fr-FR" altLang="fr-FR">
              <a:solidFill>
                <a:srgbClr val="0C0C0C"/>
              </a:solidFill>
              <a:latin typeface="Raleway"/>
              <a:ea typeface="MS PGothic" panose="020B0600070205080204" pitchFamily="34" charset="-128"/>
            </a:endParaRPr>
          </a:p>
        </p:txBody>
      </p:sp>
      <p:sp>
        <p:nvSpPr>
          <p:cNvPr id="55" name="TextBox 116">
            <a:extLst>
              <a:ext uri="{FF2B5EF4-FFF2-40B4-BE49-F238E27FC236}">
                <a16:creationId xmlns:a16="http://schemas.microsoft.com/office/drawing/2014/main" id="{DA597F7F-E2E2-43B5-B3FD-1675153C436F}"/>
              </a:ext>
            </a:extLst>
          </p:cNvPr>
          <p:cNvSpPr txBox="1"/>
          <p:nvPr/>
        </p:nvSpPr>
        <p:spPr>
          <a:xfrm>
            <a:off x="2825898" y="4260414"/>
            <a:ext cx="1314054" cy="1692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0" lvl="0" indent="0" defTabSz="685122" eaLnBrk="1" latinLnBrk="0" hangingPunct="1">
              <a:buClr>
                <a:schemeClr val="tx2"/>
              </a:buClr>
              <a:buSzPct val="100000"/>
              <a:defRPr lang="x-none" sz="1071" baseline="0">
                <a:latin typeface="+mn-lt"/>
              </a:defRPr>
            </a:lvl1pPr>
            <a:lvl2pPr marL="148200" lvl="1" indent="-146986" defTabSz="685122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071" baseline="0">
                <a:latin typeface="+mn-lt"/>
              </a:defRPr>
            </a:lvl2pPr>
            <a:lvl3pPr marL="349849" lvl="2" indent="-200435" defTabSz="685122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071" baseline="0">
                <a:latin typeface="+mn-lt"/>
              </a:defRPr>
            </a:lvl3pPr>
            <a:lvl4pPr marL="470111" lvl="3" indent="-119046" defTabSz="685122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071" baseline="0">
                <a:latin typeface="+mn-lt"/>
              </a:defRPr>
            </a:lvl4pPr>
            <a:lvl5pPr marL="573753" lvl="4" indent="-99610" defTabSz="685122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071" baseline="0">
                <a:latin typeface="+mn-lt"/>
              </a:defRPr>
            </a:lvl5pPr>
            <a:lvl6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224" baseline="0">
                <a:latin typeface="+mn-lt"/>
              </a:defRPr>
            </a:lvl6pPr>
            <a:lvl7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224" baseline="0">
                <a:latin typeface="+mn-lt"/>
              </a:defRPr>
            </a:lvl7pPr>
            <a:lvl8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224" baseline="0">
                <a:latin typeface="+mn-lt"/>
              </a:defRPr>
            </a:lvl8pPr>
            <a:lvl9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224" baseline="0">
                <a:latin typeface="+mn-lt"/>
              </a:defRPr>
            </a:lvl9pPr>
          </a:lstStyle>
          <a:p>
            <a:pPr marL="148196" lvl="1" indent="-146982" defTabSz="685105">
              <a:buClr>
                <a:srgbClr val="213A8F"/>
              </a:buClr>
            </a:pPr>
            <a:endParaRPr lang="fr-FR" sz="1100">
              <a:solidFill>
                <a:srgbClr val="E6E5E4"/>
              </a:solidFill>
              <a:latin typeface="Raleway"/>
            </a:endParaRP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D1939550-740C-4AE0-AECC-65A7F14C09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986078"/>
              </p:ext>
            </p:extLst>
          </p:nvPr>
        </p:nvGraphicFramePr>
        <p:xfrm>
          <a:off x="3203848" y="1315977"/>
          <a:ext cx="5754258" cy="2161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5979">
                  <a:extLst>
                    <a:ext uri="{9D8B030D-6E8A-4147-A177-3AD203B41FA5}">
                      <a16:colId xmlns:a16="http://schemas.microsoft.com/office/drawing/2014/main" val="386173012"/>
                    </a:ext>
                  </a:extLst>
                </a:gridCol>
                <a:gridCol w="4588279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88032">
                <a:tc gridSpan="2">
                  <a:txBody>
                    <a:bodyPr/>
                    <a:lstStyle/>
                    <a:p>
                      <a:pPr marL="1235" marR="0" lvl="1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1" dirty="0"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cs typeface="Arial" panose="020B0604020202020204" pitchFamily="34" charset="0"/>
                        </a:rPr>
                        <a:t>Missions et activités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169915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fr-FR" sz="7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C0C0C">
                            <a:lumMod val="50000"/>
                            <a:lumOff val="50000"/>
                          </a:srgbClr>
                        </a:solidFill>
                        <a:effectLst/>
                        <a:uLnTx/>
                        <a:uFillTx/>
                        <a:latin typeface="Raleway" panose="020B0503030101060003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838200">
                <a:tc>
                  <a:txBody>
                    <a:bodyPr/>
                    <a:lstStyle/>
                    <a:p>
                      <a:pPr marL="1235" lvl="1" indent="0">
                        <a:spcBef>
                          <a:spcPct val="20000"/>
                        </a:spcBef>
                        <a:buNone/>
                      </a:pPr>
                      <a:r>
                        <a:rPr lang="fr-FR" sz="900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sym typeface="Arial"/>
                        </a:rPr>
                        <a:t>Développer et tester les US et les Enablers US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Conçoit techniquement et développe les US et </a:t>
                      </a:r>
                      <a:r>
                        <a:rPr kumimoji="0" lang="fr-FR" sz="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Enablers</a:t>
                      </a: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Stories du backlog (correction des anomalies issues des tests)</a:t>
                      </a:r>
                    </a:p>
                    <a:p>
                      <a:pPr marL="171450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Prépare et réalise les tests unitaires, d’assemblage et système</a:t>
                      </a:r>
                    </a:p>
                    <a:p>
                      <a:pPr marL="171450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Contribue à la préparation et à la réalisation des tests système (avec les BA) </a:t>
                      </a:r>
                    </a:p>
                    <a:p>
                      <a:pPr marL="171450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Construit les packages</a:t>
                      </a:r>
                      <a:endParaRPr kumimoji="0" lang="fr-FR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C0C0C">
                            <a:lumMod val="50000"/>
                            <a:lumOff val="50000"/>
                          </a:srgbClr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Raleway" panose="020B0503030101060003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Contribue à l’enrichissement des US et </a:t>
                      </a:r>
                      <a:r>
                        <a:rPr kumimoji="0" lang="fr-FR" sz="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Enablers</a:t>
                      </a: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Stories avec la conception technique détaillée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5502938"/>
                  </a:ext>
                </a:extLst>
              </a:tr>
              <a:tr h="517853">
                <a:tc>
                  <a:txBody>
                    <a:bodyPr/>
                    <a:lstStyle/>
                    <a:p>
                      <a:pPr marL="1235" lvl="1" indent="0">
                        <a:spcBef>
                          <a:spcPct val="20000"/>
                        </a:spcBef>
                        <a:buNone/>
                      </a:pPr>
                      <a:r>
                        <a:rPr kumimoji="0" lang="fr-FR" sz="9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  <a:sym typeface="Arial"/>
                        </a:rPr>
                        <a:t>Maintenir</a:t>
                      </a:r>
                      <a:r>
                        <a:rPr kumimoji="0" lang="fr-FR" sz="10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  <a:sym typeface="Arial"/>
                        </a:rPr>
                        <a:t> </a:t>
                      </a:r>
                      <a:r>
                        <a:rPr kumimoji="0" lang="fr-FR" sz="9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  <a:sym typeface="Arial"/>
                        </a:rPr>
                        <a:t>les applications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Fait la maintenance corrective de ces solutions suite aux problèmes identifiés, prend en compte les évolutions techniques (maintenance adaptative) 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009146"/>
                  </a:ext>
                </a:extLst>
              </a:tr>
              <a:tr h="517853">
                <a:tc>
                  <a:txBody>
                    <a:bodyPr/>
                    <a:lstStyle/>
                    <a:p>
                      <a:pPr marL="1235" lvl="1" indent="0">
                        <a:spcBef>
                          <a:spcPct val="20000"/>
                        </a:spcBef>
                        <a:buNone/>
                      </a:pPr>
                      <a:r>
                        <a:rPr lang="fr-FR" sz="900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sym typeface="Arial"/>
                        </a:rPr>
                        <a:t>Veiller à la bonne intégration du code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69915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bg1">
                            <a:lumMod val="50000"/>
                          </a:schemeClr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Définit la configuration et le versioning du code développé</a:t>
                      </a:r>
                      <a:endParaRPr kumimoji="0" lang="fr-FR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C0C0C">
                            <a:lumMod val="50000"/>
                            <a:lumOff val="50000"/>
                          </a:srgbClr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Raleway" panose="020B0503030101060003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  <a:p>
                      <a:pPr marL="169915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bg1">
                            <a:lumMod val="50000"/>
                          </a:schemeClr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S’assure de la qualité de ses développements du </a:t>
                      </a:r>
                      <a:r>
                        <a:rPr kumimoji="0" lang="fr-FR" sz="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build</a:t>
                      </a: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169915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bg1">
                            <a:lumMod val="50000"/>
                          </a:schemeClr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Respecte les standards et normes de développement du ministère de la Justice et de l’état de l’art</a:t>
                      </a:r>
                      <a:endParaRPr kumimoji="0" lang="fr-FR" sz="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C0C0C">
                            <a:lumMod val="50000"/>
                            <a:lumOff val="50000"/>
                          </a:srgbClr>
                        </a:solidFill>
                        <a:effectLst/>
                        <a:uLnTx/>
                        <a:uFillTx/>
                        <a:latin typeface="Raleway" panose="020B0503030101060003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8202092"/>
                  </a:ext>
                </a:extLst>
              </a:tr>
            </a:tbl>
          </a:graphicData>
        </a:graphic>
      </p:graphicFrame>
      <p:graphicFrame>
        <p:nvGraphicFramePr>
          <p:cNvPr id="78" name="Tableau 77">
            <a:extLst>
              <a:ext uri="{FF2B5EF4-FFF2-40B4-BE49-F238E27FC236}">
                <a16:creationId xmlns:a16="http://schemas.microsoft.com/office/drawing/2014/main" id="{A4A798D5-7428-46E1-A30B-84FC417BDD8A}"/>
              </a:ext>
            </a:extLst>
          </p:cNvPr>
          <p:cNvGraphicFramePr>
            <a:graphicFrameLocks noGrp="1"/>
          </p:cNvGraphicFramePr>
          <p:nvPr/>
        </p:nvGraphicFramePr>
        <p:xfrm>
          <a:off x="3203849" y="553504"/>
          <a:ext cx="2655451" cy="805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5451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1000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Description 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517853">
                <a:tc>
                  <a:txBody>
                    <a:bodyPr/>
                    <a:lstStyle/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kumimoji="0" lang="fr-FR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Il participe à la </a:t>
                      </a:r>
                      <a:r>
                        <a:rPr kumimoji="0" lang="fr-FR" sz="7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conception et au développement </a:t>
                      </a:r>
                      <a:r>
                        <a:rPr kumimoji="0" lang="fr-FR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technique de </a:t>
                      </a:r>
                      <a:r>
                        <a:rPr kumimoji="0" lang="fr-FR" sz="7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nouvelles solutions métier </a:t>
                      </a:r>
                      <a:endParaRPr lang="fr-FR" sz="700" strike="sng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cs typeface="Arial" panose="020B0604020202020204" pitchFamily="34" charset="0"/>
                      </a:endParaRPr>
                    </a:p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endParaRPr lang="fr-FR" sz="7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</a:tbl>
          </a:graphicData>
        </a:graphic>
      </p:graphicFrame>
      <p:graphicFrame>
        <p:nvGraphicFramePr>
          <p:cNvPr id="114" name="Tableau 113">
            <a:extLst>
              <a:ext uri="{FF2B5EF4-FFF2-40B4-BE49-F238E27FC236}">
                <a16:creationId xmlns:a16="http://schemas.microsoft.com/office/drawing/2014/main" id="{BDFC6B0C-A8E7-42B3-909A-C61AB09FF8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915201"/>
              </p:ext>
            </p:extLst>
          </p:nvPr>
        </p:nvGraphicFramePr>
        <p:xfrm>
          <a:off x="5931308" y="553504"/>
          <a:ext cx="3026799" cy="805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6799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r>
                        <a:rPr lang="fr-FR" sz="1000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Périmètre de responsabilités 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517853">
                <a:tc>
                  <a:txBody>
                    <a:bodyPr/>
                    <a:lstStyle/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Garantir la bonne qualité de ses réalisations</a:t>
                      </a:r>
                    </a:p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endParaRPr lang="fr-FR" sz="7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</a:tbl>
          </a:graphicData>
        </a:graphic>
      </p:graphicFrame>
      <p:sp>
        <p:nvSpPr>
          <p:cNvPr id="72" name="Rectangle 71">
            <a:extLst>
              <a:ext uri="{FF2B5EF4-FFF2-40B4-BE49-F238E27FC236}">
                <a16:creationId xmlns:a16="http://schemas.microsoft.com/office/drawing/2014/main" id="{5157DAC8-02B9-4566-A512-AE095E5EE288}"/>
              </a:ext>
            </a:extLst>
          </p:cNvPr>
          <p:cNvSpPr/>
          <p:nvPr/>
        </p:nvSpPr>
        <p:spPr>
          <a:xfrm>
            <a:off x="8028385" y="339503"/>
            <a:ext cx="1125093" cy="18140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791"/>
            <a:r>
              <a:rPr lang="fr-FR" sz="1000" b="1">
                <a:solidFill>
                  <a:prstClr val="white"/>
                </a:solidFill>
                <a:latin typeface="Raleway"/>
              </a:rPr>
              <a:t>Squad</a:t>
            </a:r>
          </a:p>
        </p:txBody>
      </p:sp>
      <p:graphicFrame>
        <p:nvGraphicFramePr>
          <p:cNvPr id="115" name="Tableau 114">
            <a:extLst>
              <a:ext uri="{FF2B5EF4-FFF2-40B4-BE49-F238E27FC236}">
                <a16:creationId xmlns:a16="http://schemas.microsoft.com/office/drawing/2014/main" id="{D37FF30F-D36C-43C6-99E7-5BBB40BB18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0472"/>
              </p:ext>
            </p:extLst>
          </p:nvPr>
        </p:nvGraphicFramePr>
        <p:xfrm>
          <a:off x="275045" y="3867894"/>
          <a:ext cx="4403253" cy="671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03253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1000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Ce qu’on attend de lui 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415481">
                <a:tc>
                  <a:txBody>
                    <a:bodyPr/>
                    <a:lstStyle/>
                    <a:p>
                      <a:pPr marL="171450" marR="0" lvl="2" indent="-171450" algn="l" defTabSz="914296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Être autonome et proactif dans ses réalisations et participer activement à l’amélioration continue</a:t>
                      </a:r>
                    </a:p>
                    <a:p>
                      <a:pPr marL="171450" marR="0" lvl="2" indent="-171450" algn="l" defTabSz="914296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Travailler de manière collective au sein de la squad</a:t>
                      </a:r>
                    </a:p>
                    <a:p>
                      <a:pPr marL="169915" marR="0" lvl="0" indent="-17145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0C0C">
                              <a:lumMod val="50000"/>
                              <a:lumOff val="50000"/>
                            </a:srgbClr>
                          </a:solidFill>
                          <a:effectLst/>
                          <a:uLnTx/>
                          <a:uFillTx/>
                          <a:latin typeface="Raleway" panose="020B0503030101060003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Remonter les obstacles rencontrés, notamment lors des Daily Stand-up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</a:tbl>
          </a:graphicData>
        </a:graphic>
      </p:graphicFrame>
      <p:graphicFrame>
        <p:nvGraphicFramePr>
          <p:cNvPr id="131" name="Tableau 130">
            <a:extLst>
              <a:ext uri="{FF2B5EF4-FFF2-40B4-BE49-F238E27FC236}">
                <a16:creationId xmlns:a16="http://schemas.microsoft.com/office/drawing/2014/main" id="{70AEA4FA-1A87-4423-BD84-FDF4F6E8E7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8142973"/>
              </p:ext>
            </p:extLst>
          </p:nvPr>
        </p:nvGraphicFramePr>
        <p:xfrm>
          <a:off x="4750225" y="3878527"/>
          <a:ext cx="4214389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389">
                  <a:extLst>
                    <a:ext uri="{9D8B030D-6E8A-4147-A177-3AD203B41FA5}">
                      <a16:colId xmlns:a16="http://schemas.microsoft.com/office/drawing/2014/main" val="1585093524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0C0C0C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1000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Ce qu’on n’attend pas de lui </a:t>
                      </a: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21988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Travailler</a:t>
                      </a:r>
                      <a:r>
                        <a:rPr lang="fr-FR" sz="7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 de manière indépendante en devenant « Owner » de ses développements</a:t>
                      </a:r>
                    </a:p>
                    <a:p>
                      <a:pPr marL="171450" lvl="2" indent="-171450" fontAlgn="t"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fr-FR" sz="7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cs typeface="Arial" panose="020B0604020202020204" pitchFamily="34" charset="0"/>
                        </a:rPr>
                        <a:t>Etre passif et attendre des directives pour l’organisation de son activité</a:t>
                      </a:r>
                      <a:endParaRPr lang="fr-FR" sz="7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9401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202847"/>
                  </a:ext>
                </a:extLst>
              </a:tr>
            </a:tbl>
          </a:graphicData>
        </a:graphic>
      </p:graphicFrame>
      <p:sp>
        <p:nvSpPr>
          <p:cNvPr id="80" name="RoundedRectangle 4">
            <a:extLst>
              <a:ext uri="{FF2B5EF4-FFF2-40B4-BE49-F238E27FC236}">
                <a16:creationId xmlns:a16="http://schemas.microsoft.com/office/drawing/2014/main" id="{803F1A9C-C2BF-486F-AF91-65001667CCBC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315772" y="602881"/>
            <a:ext cx="2816069" cy="331789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square" lIns="77539" tIns="77539" rIns="77539" bIns="77539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lvl="0" indent="0" defTabSz="913526" eaLnBrk="1" hangingPunct="1">
              <a:buClr>
                <a:schemeClr val="tx2"/>
              </a:buClr>
              <a:defRPr sz="1200" b="1" baseline="0">
                <a:solidFill>
                  <a:schemeClr val="bg1">
                    <a:lumMod val="50000"/>
                  </a:schemeClr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  <a:lvl2pPr marL="197607" lvl="1" indent="-195987" defTabSz="913526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2pPr>
            <a:lvl3pPr marL="466481" lvl="2" indent="-267255" defTabSz="913526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3pPr>
            <a:lvl4pPr marL="626835" lvl="3" indent="-158733" defTabSz="913526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4pPr>
            <a:lvl5pPr marL="765029" lvl="4" indent="-132818" defTabSz="913526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algn="ctr" defTabSz="913503">
              <a:buClr>
                <a:srgbClr val="213A8F"/>
              </a:buClr>
            </a:pPr>
            <a:endParaRPr lang="fr-FR" sz="1000">
              <a:solidFill>
                <a:prstClr val="white">
                  <a:lumMod val="65000"/>
                </a:prstClr>
              </a:solidFill>
              <a:latin typeface="Raleway"/>
            </a:endParaRPr>
          </a:p>
        </p:txBody>
      </p:sp>
      <p:sp>
        <p:nvSpPr>
          <p:cNvPr id="61" name="Title 2">
            <a:extLst>
              <a:ext uri="{FF2B5EF4-FFF2-40B4-BE49-F238E27FC236}">
                <a16:creationId xmlns:a16="http://schemas.microsoft.com/office/drawing/2014/main" id="{D08EA21E-1308-4910-BF89-2D54BD3A486F}"/>
              </a:ext>
            </a:extLst>
          </p:cNvPr>
          <p:cNvSpPr txBox="1">
            <a:spLocks/>
          </p:cNvSpPr>
          <p:nvPr/>
        </p:nvSpPr>
        <p:spPr bwMode="auto">
          <a:xfrm>
            <a:off x="172881" y="188912"/>
            <a:ext cx="5191207" cy="69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2"/>
                </a:solidFill>
                <a:latin typeface="+mj-lt"/>
                <a:ea typeface="MS PGothic" panose="020B0600070205080204" pitchFamily="34" charset="-128"/>
                <a:cs typeface="+mj-cs"/>
              </a:defRPr>
            </a:lvl1pPr>
            <a:lvl2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2pPr>
            <a:lvl3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3pPr>
            <a:lvl4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4pPr>
            <a:lvl5pPr algn="l" defTabSz="912813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Themis Display" pitchFamily="50" charset="0"/>
                <a:ea typeface="MS PGothic" panose="020B0600070205080204" pitchFamily="34" charset="-128"/>
              </a:defRPr>
            </a:lvl5pPr>
            <a:lvl6pPr marL="4572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6pPr>
            <a:lvl7pPr marL="9144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7pPr>
            <a:lvl8pPr marL="13716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8pPr>
            <a:lvl9pPr marL="1828800" algn="l" defTabSz="912813" rtl="0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hemis Display" pitchFamily="50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fr-FR" sz="1000" dirty="0">
                <a:solidFill>
                  <a:schemeClr val="tx1"/>
                </a:solidFill>
              </a:rPr>
              <a:t>PRINCIPAUX RÔLES DES SQUADS ET DES TRIBUS</a:t>
            </a:r>
          </a:p>
          <a:p>
            <a:pPr>
              <a:lnSpc>
                <a:spcPct val="100000"/>
              </a:lnSpc>
            </a:pPr>
            <a:r>
              <a:rPr lang="fr-FR" sz="1400" dirty="0">
                <a:solidFill>
                  <a:srgbClr val="94007B"/>
                </a:solidFill>
              </a:rPr>
              <a:t>Développeur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altLang="fr-FR" dirty="0"/>
              <a:t>DPOS_SNUM_RôlesSquadAgile_V3</a:t>
            </a:r>
          </a:p>
        </p:txBody>
      </p:sp>
      <p:sp>
        <p:nvSpPr>
          <p:cNvPr id="62" name="Rounded Rectangle 1296">
            <a:extLst>
              <a:ext uri="{FF2B5EF4-FFF2-40B4-BE49-F238E27FC236}">
                <a16:creationId xmlns:a16="http://schemas.microsoft.com/office/drawing/2014/main" id="{6EEA5803-F49C-436F-9276-BE25BEBAF98F}"/>
              </a:ext>
            </a:extLst>
          </p:cNvPr>
          <p:cNvSpPr/>
          <p:nvPr/>
        </p:nvSpPr>
        <p:spPr>
          <a:xfrm>
            <a:off x="604661" y="1281223"/>
            <a:ext cx="1138345" cy="2581072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63" tIns="24926" rIns="12463" bIns="24926" rtlCol="0" anchor="t"/>
          <a:lstStyle/>
          <a:p>
            <a:pPr algn="ctr" defTabSz="304591" eaLnBrk="0" hangingPunct="0">
              <a:defRPr/>
            </a:pPr>
            <a:r>
              <a:rPr lang="fr-FR" sz="693" b="1" dirty="0">
                <a:solidFill>
                  <a:srgbClr val="FFFFFF"/>
                </a:solidFill>
                <a:latin typeface="Raleway"/>
                <a:ea typeface="Arial Unicode MS"/>
              </a:rPr>
              <a:t>   Equipe Produit</a:t>
            </a:r>
          </a:p>
        </p:txBody>
      </p:sp>
      <p:sp>
        <p:nvSpPr>
          <p:cNvPr id="66" name="Rounded Rectangle 1298">
            <a:extLst>
              <a:ext uri="{FF2B5EF4-FFF2-40B4-BE49-F238E27FC236}">
                <a16:creationId xmlns:a16="http://schemas.microsoft.com/office/drawing/2014/main" id="{512115CA-C48B-4408-A0D7-997667814ADD}"/>
              </a:ext>
            </a:extLst>
          </p:cNvPr>
          <p:cNvSpPr/>
          <p:nvPr/>
        </p:nvSpPr>
        <p:spPr>
          <a:xfrm>
            <a:off x="1086054" y="2138706"/>
            <a:ext cx="240985" cy="144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04591" eaLnBrk="0" hangingPunct="0">
              <a:defRPr/>
            </a:pPr>
            <a:endParaRPr lang="fr-FR" sz="693">
              <a:solidFill>
                <a:srgbClr val="FFFFFF"/>
              </a:solidFill>
              <a:latin typeface="Raleway"/>
              <a:ea typeface="Arial Unicode MS"/>
            </a:endParaRPr>
          </a:p>
        </p:txBody>
      </p:sp>
      <p:grpSp>
        <p:nvGrpSpPr>
          <p:cNvPr id="67" name="Groupe 66">
            <a:extLst>
              <a:ext uri="{FF2B5EF4-FFF2-40B4-BE49-F238E27FC236}">
                <a16:creationId xmlns:a16="http://schemas.microsoft.com/office/drawing/2014/main" id="{6CAD9B0E-397E-4FCD-A9F4-DB154D86CDEF}"/>
              </a:ext>
            </a:extLst>
          </p:cNvPr>
          <p:cNvGrpSpPr/>
          <p:nvPr/>
        </p:nvGrpSpPr>
        <p:grpSpPr>
          <a:xfrm>
            <a:off x="1152579" y="1624674"/>
            <a:ext cx="609238" cy="356978"/>
            <a:chOff x="3570975" y="2582461"/>
            <a:chExt cx="732692" cy="429316"/>
          </a:xfrm>
        </p:grpSpPr>
        <p:sp>
          <p:nvSpPr>
            <p:cNvPr id="68" name="TextBox 1828">
              <a:extLst>
                <a:ext uri="{FF2B5EF4-FFF2-40B4-BE49-F238E27FC236}">
                  <a16:creationId xmlns:a16="http://schemas.microsoft.com/office/drawing/2014/main" id="{9F256271-7F9B-469E-B1B4-27FAB7B569F7}"/>
                </a:ext>
              </a:extLst>
            </p:cNvPr>
            <p:cNvSpPr txBox="1">
              <a:spLocks/>
            </p:cNvSpPr>
            <p:nvPr/>
          </p:nvSpPr>
          <p:spPr>
            <a:xfrm>
              <a:off x="3570975" y="2755335"/>
              <a:ext cx="732692" cy="256442"/>
            </a:xfrm>
            <a:prstGeom prst="rect">
              <a:avLst/>
            </a:prstGeom>
          </p:spPr>
          <p:txBody>
            <a:bodyPr vert="horz" lIns="74777" tIns="74777" rIns="74777" bIns="74777" rtlCol="0" anchor="ctr">
              <a:noAutofit/>
            </a:bodyPr>
            <a:lstStyle>
              <a:lvl1pPr marL="0" indent="0" algn="just" defTabSz="914400" rtl="0" eaLnBrk="1" latinLnBrk="0" hangingPunct="1">
                <a:lnSpc>
                  <a:spcPct val="100000"/>
                </a:lnSpc>
                <a:spcBef>
                  <a:spcPts val="1800"/>
                </a:spcBef>
                <a:buFont typeface="Arial" panose="020B0604020202020204" pitchFamily="34" charset="0"/>
                <a:buNone/>
                <a:tabLst/>
                <a:defRPr sz="160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358775" indent="-358775" algn="just" defTabSz="914400" rtl="0" eaLnBrk="1" latinLnBrk="0" hangingPunct="1">
                <a:lnSpc>
                  <a:spcPct val="100000"/>
                </a:lnSpc>
                <a:spcBef>
                  <a:spcPts val="1400"/>
                </a:spcBef>
                <a:buClr>
                  <a:schemeClr val="bg2"/>
                </a:buClr>
                <a:buFont typeface="Tempus Sans ITC" panose="04020404030D07020202" pitchFamily="82" charset="0"/>
                <a:buChar char="/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Tx/>
                <a:buNone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48000" indent="-28800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bg2"/>
                </a:buClr>
                <a:buFont typeface="Tahoma" panose="020B0604030504040204" pitchFamily="34" charset="0"/>
                <a:buChar char="›"/>
                <a:defRPr sz="1200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baseline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22142">
                <a:spcBef>
                  <a:spcPts val="1225"/>
                </a:spcBef>
                <a:defRPr/>
              </a:pPr>
              <a:r>
                <a:rPr lang="fr-FR" sz="416" dirty="0">
                  <a:solidFill>
                    <a:srgbClr val="FFFFFF"/>
                  </a:solidFill>
                  <a:latin typeface="Raleway"/>
                  <a:ea typeface="Arial Unicode MS"/>
                </a:rPr>
                <a:t>Chef de </a:t>
              </a:r>
              <a:br>
                <a:rPr lang="fr-FR" sz="416" dirty="0">
                  <a:solidFill>
                    <a:srgbClr val="FFFFFF"/>
                  </a:solidFill>
                  <a:latin typeface="Raleway"/>
                  <a:ea typeface="Arial Unicode MS"/>
                </a:rPr>
              </a:br>
              <a:r>
                <a:rPr lang="fr-FR" sz="416" dirty="0">
                  <a:solidFill>
                    <a:srgbClr val="FFFFFF"/>
                  </a:solidFill>
                  <a:latin typeface="Raleway"/>
                  <a:ea typeface="Arial Unicode MS"/>
                </a:rPr>
                <a:t>Projet (MJ)</a:t>
              </a:r>
            </a:p>
          </p:txBody>
        </p:sp>
        <p:sp>
          <p:nvSpPr>
            <p:cNvPr id="69" name="Freeform 176">
              <a:extLst>
                <a:ext uri="{FF2B5EF4-FFF2-40B4-BE49-F238E27FC236}">
                  <a16:creationId xmlns:a16="http://schemas.microsoft.com/office/drawing/2014/main" id="{E137CF54-AE90-4345-B55A-E62A54B4FB1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59778" y="2582461"/>
              <a:ext cx="155087" cy="203297"/>
            </a:xfrm>
            <a:custGeom>
              <a:avLst/>
              <a:gdLst>
                <a:gd name="T0" fmla="*/ 2186 w 3321"/>
                <a:gd name="T1" fmla="*/ 1793 h 4357"/>
                <a:gd name="T2" fmla="*/ 2634 w 3321"/>
                <a:gd name="T3" fmla="*/ 974 h 4357"/>
                <a:gd name="T4" fmla="*/ 1660 w 3321"/>
                <a:gd name="T5" fmla="*/ 0 h 4357"/>
                <a:gd name="T6" fmla="*/ 686 w 3321"/>
                <a:gd name="T7" fmla="*/ 974 h 4357"/>
                <a:gd name="T8" fmla="*/ 1135 w 3321"/>
                <a:gd name="T9" fmla="*/ 1793 h 4357"/>
                <a:gd name="T10" fmla="*/ 0 w 3321"/>
                <a:gd name="T11" fmla="*/ 3035 h 4357"/>
                <a:gd name="T12" fmla="*/ 0 w 3321"/>
                <a:gd name="T13" fmla="*/ 4046 h 4357"/>
                <a:gd name="T14" fmla="*/ 3 w 3321"/>
                <a:gd name="T15" fmla="*/ 4062 h 4357"/>
                <a:gd name="T16" fmla="*/ 72 w 3321"/>
                <a:gd name="T17" fmla="*/ 4084 h 4357"/>
                <a:gd name="T18" fmla="*/ 1768 w 3321"/>
                <a:gd name="T19" fmla="*/ 4357 h 4357"/>
                <a:gd name="T20" fmla="*/ 3249 w 3321"/>
                <a:gd name="T21" fmla="*/ 4079 h 4357"/>
                <a:gd name="T22" fmla="*/ 3314 w 3321"/>
                <a:gd name="T23" fmla="*/ 4046 h 4357"/>
                <a:gd name="T24" fmla="*/ 3321 w 3321"/>
                <a:gd name="T25" fmla="*/ 4046 h 4357"/>
                <a:gd name="T26" fmla="*/ 3321 w 3321"/>
                <a:gd name="T27" fmla="*/ 3035 h 4357"/>
                <a:gd name="T28" fmla="*/ 2186 w 3321"/>
                <a:gd name="T29" fmla="*/ 1793 h 4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1" h="4357">
                  <a:moveTo>
                    <a:pt x="2186" y="1793"/>
                  </a:moveTo>
                  <a:cubicBezTo>
                    <a:pt x="2455" y="1620"/>
                    <a:pt x="2634" y="1318"/>
                    <a:pt x="2634" y="974"/>
                  </a:cubicBezTo>
                  <a:cubicBezTo>
                    <a:pt x="2634" y="436"/>
                    <a:pt x="2198" y="0"/>
                    <a:pt x="1660" y="0"/>
                  </a:cubicBezTo>
                  <a:cubicBezTo>
                    <a:pt x="1122" y="0"/>
                    <a:pt x="686" y="436"/>
                    <a:pt x="686" y="974"/>
                  </a:cubicBezTo>
                  <a:cubicBezTo>
                    <a:pt x="686" y="1318"/>
                    <a:pt x="865" y="1620"/>
                    <a:pt x="1135" y="1793"/>
                  </a:cubicBezTo>
                  <a:cubicBezTo>
                    <a:pt x="500" y="1850"/>
                    <a:pt x="0" y="2385"/>
                    <a:pt x="0" y="3035"/>
                  </a:cubicBezTo>
                  <a:lnTo>
                    <a:pt x="0" y="4046"/>
                  </a:lnTo>
                  <a:lnTo>
                    <a:pt x="3" y="4062"/>
                  </a:lnTo>
                  <a:lnTo>
                    <a:pt x="72" y="4084"/>
                  </a:lnTo>
                  <a:cubicBezTo>
                    <a:pt x="728" y="4289"/>
                    <a:pt x="1299" y="4357"/>
                    <a:pt x="1768" y="4357"/>
                  </a:cubicBezTo>
                  <a:cubicBezTo>
                    <a:pt x="2684" y="4357"/>
                    <a:pt x="3216" y="4096"/>
                    <a:pt x="3249" y="4079"/>
                  </a:cubicBezTo>
                  <a:lnTo>
                    <a:pt x="3314" y="4046"/>
                  </a:lnTo>
                  <a:lnTo>
                    <a:pt x="3321" y="4046"/>
                  </a:lnTo>
                  <a:lnTo>
                    <a:pt x="3321" y="3035"/>
                  </a:lnTo>
                  <a:cubicBezTo>
                    <a:pt x="3321" y="2385"/>
                    <a:pt x="2821" y="1850"/>
                    <a:pt x="2186" y="179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3311" tIns="31656" rIns="63311" bIns="31656" numCol="1" anchor="t" anchorCtr="0" compatLnSpc="1">
              <a:prstTxWarp prst="textNoShape">
                <a:avLst/>
              </a:prstTxWarp>
            </a:bodyPr>
            <a:lstStyle/>
            <a:p>
              <a:pPr defTabSz="304591" eaLnBrk="0" hangingPunct="0">
                <a:defRPr/>
              </a:pPr>
              <a:endParaRPr lang="en-GB" sz="1662">
                <a:solidFill>
                  <a:srgbClr val="FFFFFF"/>
                </a:solidFill>
                <a:latin typeface="Raleway"/>
                <a:ea typeface="Arial Unicode MS" panose="020B0604020202020204" pitchFamily="34" charset="-128"/>
              </a:endParaRPr>
            </a:p>
          </p:txBody>
        </p:sp>
      </p:grpSp>
      <p:grpSp>
        <p:nvGrpSpPr>
          <p:cNvPr id="70" name="Groupe 69">
            <a:extLst>
              <a:ext uri="{FF2B5EF4-FFF2-40B4-BE49-F238E27FC236}">
                <a16:creationId xmlns:a16="http://schemas.microsoft.com/office/drawing/2014/main" id="{8432E3A6-C2CD-417D-A35C-62C1E32362E4}"/>
              </a:ext>
            </a:extLst>
          </p:cNvPr>
          <p:cNvGrpSpPr/>
          <p:nvPr/>
        </p:nvGrpSpPr>
        <p:grpSpPr>
          <a:xfrm>
            <a:off x="817770" y="1631817"/>
            <a:ext cx="532842" cy="366964"/>
            <a:chOff x="557273" y="1615869"/>
            <a:chExt cx="532842" cy="366964"/>
          </a:xfrm>
        </p:grpSpPr>
        <p:sp>
          <p:nvSpPr>
            <p:cNvPr id="71" name="Freeform 176">
              <a:extLst>
                <a:ext uri="{FF2B5EF4-FFF2-40B4-BE49-F238E27FC236}">
                  <a16:creationId xmlns:a16="http://schemas.microsoft.com/office/drawing/2014/main" id="{36FA7959-9D2A-454B-8E6A-B779989F139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59217" y="1615869"/>
              <a:ext cx="128956" cy="169043"/>
            </a:xfrm>
            <a:custGeom>
              <a:avLst/>
              <a:gdLst>
                <a:gd name="T0" fmla="*/ 2186 w 3321"/>
                <a:gd name="T1" fmla="*/ 1793 h 4357"/>
                <a:gd name="T2" fmla="*/ 2634 w 3321"/>
                <a:gd name="T3" fmla="*/ 974 h 4357"/>
                <a:gd name="T4" fmla="*/ 1660 w 3321"/>
                <a:gd name="T5" fmla="*/ 0 h 4357"/>
                <a:gd name="T6" fmla="*/ 686 w 3321"/>
                <a:gd name="T7" fmla="*/ 974 h 4357"/>
                <a:gd name="T8" fmla="*/ 1135 w 3321"/>
                <a:gd name="T9" fmla="*/ 1793 h 4357"/>
                <a:gd name="T10" fmla="*/ 0 w 3321"/>
                <a:gd name="T11" fmla="*/ 3035 h 4357"/>
                <a:gd name="T12" fmla="*/ 0 w 3321"/>
                <a:gd name="T13" fmla="*/ 4046 h 4357"/>
                <a:gd name="T14" fmla="*/ 3 w 3321"/>
                <a:gd name="T15" fmla="*/ 4062 h 4357"/>
                <a:gd name="T16" fmla="*/ 72 w 3321"/>
                <a:gd name="T17" fmla="*/ 4084 h 4357"/>
                <a:gd name="T18" fmla="*/ 1768 w 3321"/>
                <a:gd name="T19" fmla="*/ 4357 h 4357"/>
                <a:gd name="T20" fmla="*/ 3249 w 3321"/>
                <a:gd name="T21" fmla="*/ 4079 h 4357"/>
                <a:gd name="T22" fmla="*/ 3314 w 3321"/>
                <a:gd name="T23" fmla="*/ 4046 h 4357"/>
                <a:gd name="T24" fmla="*/ 3321 w 3321"/>
                <a:gd name="T25" fmla="*/ 4046 h 4357"/>
                <a:gd name="T26" fmla="*/ 3321 w 3321"/>
                <a:gd name="T27" fmla="*/ 3035 h 4357"/>
                <a:gd name="T28" fmla="*/ 2186 w 3321"/>
                <a:gd name="T29" fmla="*/ 1793 h 4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1" h="4357">
                  <a:moveTo>
                    <a:pt x="2186" y="1793"/>
                  </a:moveTo>
                  <a:cubicBezTo>
                    <a:pt x="2455" y="1620"/>
                    <a:pt x="2634" y="1318"/>
                    <a:pt x="2634" y="974"/>
                  </a:cubicBezTo>
                  <a:cubicBezTo>
                    <a:pt x="2634" y="436"/>
                    <a:pt x="2198" y="0"/>
                    <a:pt x="1660" y="0"/>
                  </a:cubicBezTo>
                  <a:cubicBezTo>
                    <a:pt x="1122" y="0"/>
                    <a:pt x="686" y="436"/>
                    <a:pt x="686" y="974"/>
                  </a:cubicBezTo>
                  <a:cubicBezTo>
                    <a:pt x="686" y="1318"/>
                    <a:pt x="865" y="1620"/>
                    <a:pt x="1135" y="1793"/>
                  </a:cubicBezTo>
                  <a:cubicBezTo>
                    <a:pt x="500" y="1850"/>
                    <a:pt x="0" y="2385"/>
                    <a:pt x="0" y="3035"/>
                  </a:cubicBezTo>
                  <a:lnTo>
                    <a:pt x="0" y="4046"/>
                  </a:lnTo>
                  <a:lnTo>
                    <a:pt x="3" y="4062"/>
                  </a:lnTo>
                  <a:lnTo>
                    <a:pt x="72" y="4084"/>
                  </a:lnTo>
                  <a:cubicBezTo>
                    <a:pt x="728" y="4289"/>
                    <a:pt x="1299" y="4357"/>
                    <a:pt x="1768" y="4357"/>
                  </a:cubicBezTo>
                  <a:cubicBezTo>
                    <a:pt x="2684" y="4357"/>
                    <a:pt x="3216" y="4096"/>
                    <a:pt x="3249" y="4079"/>
                  </a:cubicBezTo>
                  <a:lnTo>
                    <a:pt x="3314" y="4046"/>
                  </a:lnTo>
                  <a:lnTo>
                    <a:pt x="3321" y="4046"/>
                  </a:lnTo>
                  <a:lnTo>
                    <a:pt x="3321" y="3035"/>
                  </a:lnTo>
                  <a:cubicBezTo>
                    <a:pt x="3321" y="2385"/>
                    <a:pt x="2821" y="1850"/>
                    <a:pt x="2186" y="1793"/>
                  </a:cubicBezTo>
                  <a:close/>
                </a:path>
              </a:pathLst>
            </a:custGeom>
            <a:solidFill>
              <a:schemeClr val="bg1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3311" tIns="31656" rIns="63311" bIns="31656" numCol="1" anchor="t" anchorCtr="0" compatLnSpc="1">
              <a:prstTxWarp prst="textNoShape">
                <a:avLst/>
              </a:prstTxWarp>
            </a:bodyPr>
            <a:lstStyle/>
            <a:p>
              <a:pPr defTabSz="304591" eaLnBrk="0" hangingPunct="0">
                <a:defRPr/>
              </a:pPr>
              <a:endParaRPr lang="fr-FR" sz="1662">
                <a:solidFill>
                  <a:srgbClr val="FFFFFF"/>
                </a:solidFill>
                <a:latin typeface="Raleway"/>
                <a:ea typeface="Arial Unicode MS" panose="020B0604020202020204" pitchFamily="34" charset="-128"/>
              </a:endParaRPr>
            </a:p>
          </p:txBody>
        </p:sp>
        <p:sp>
          <p:nvSpPr>
            <p:cNvPr id="73" name="TextBox 1828">
              <a:extLst>
                <a:ext uri="{FF2B5EF4-FFF2-40B4-BE49-F238E27FC236}">
                  <a16:creationId xmlns:a16="http://schemas.microsoft.com/office/drawing/2014/main" id="{3E03B00A-BB7B-44CB-B877-A4DB2364245E}"/>
                </a:ext>
              </a:extLst>
            </p:cNvPr>
            <p:cNvSpPr txBox="1">
              <a:spLocks/>
            </p:cNvSpPr>
            <p:nvPr/>
          </p:nvSpPr>
          <p:spPr>
            <a:xfrm>
              <a:off x="557273" y="1769600"/>
              <a:ext cx="532842" cy="213233"/>
            </a:xfrm>
            <a:prstGeom prst="rect">
              <a:avLst/>
            </a:prstGeom>
          </p:spPr>
          <p:txBody>
            <a:bodyPr vert="horz" lIns="74777" tIns="74777" rIns="74777" bIns="74777" rtlCol="0" anchor="ctr">
              <a:noAutofit/>
            </a:bodyPr>
            <a:lstStyle>
              <a:lvl1pPr marL="0" indent="0" algn="just" defTabSz="914400" rtl="0" eaLnBrk="1" latinLnBrk="0" hangingPunct="1">
                <a:lnSpc>
                  <a:spcPct val="100000"/>
                </a:lnSpc>
                <a:spcBef>
                  <a:spcPts val="1800"/>
                </a:spcBef>
                <a:buFont typeface="Arial" panose="020B0604020202020204" pitchFamily="34" charset="0"/>
                <a:buNone/>
                <a:tabLst/>
                <a:defRPr sz="160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358775" indent="-358775" algn="just" defTabSz="914400" rtl="0" eaLnBrk="1" latinLnBrk="0" hangingPunct="1">
                <a:lnSpc>
                  <a:spcPct val="100000"/>
                </a:lnSpc>
                <a:spcBef>
                  <a:spcPts val="1400"/>
                </a:spcBef>
                <a:buClr>
                  <a:schemeClr val="bg2"/>
                </a:buClr>
                <a:buFont typeface="Tempus Sans ITC" panose="04020404030D07020202" pitchFamily="82" charset="0"/>
                <a:buChar char="/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Tx/>
                <a:buNone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48000" indent="-288000" algn="just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bg2"/>
                </a:buClr>
                <a:buFont typeface="Tahoma" panose="020B0604030504040204" pitchFamily="34" charset="0"/>
                <a:buChar char="›"/>
                <a:defRPr sz="1200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baseline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baseline="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0000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 typeface="Tahoma" panose="020B0604030504040204" pitchFamily="34" charset="0"/>
                <a:buChar char="»"/>
                <a:tabLst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900000" indent="-252000" algn="just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 typeface="Tahoma" panose="020B0604030504040204" pitchFamily="34" charset="0"/>
                <a:buChar char="»"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22142">
                <a:spcBef>
                  <a:spcPts val="1225"/>
                </a:spcBef>
                <a:defRPr/>
              </a:pPr>
              <a:r>
                <a:rPr lang="fr-FR" sz="416" dirty="0">
                  <a:solidFill>
                    <a:srgbClr val="FFFFFF"/>
                  </a:solidFill>
                  <a:latin typeface="Raleway"/>
                  <a:ea typeface="Arial Unicode MS"/>
                </a:rPr>
                <a:t>Architecte SMART (MJ)</a:t>
              </a:r>
            </a:p>
          </p:txBody>
        </p:sp>
      </p:grpSp>
      <p:sp>
        <p:nvSpPr>
          <p:cNvPr id="74" name="Rounded Rectangle 1298">
            <a:extLst>
              <a:ext uri="{FF2B5EF4-FFF2-40B4-BE49-F238E27FC236}">
                <a16:creationId xmlns:a16="http://schemas.microsoft.com/office/drawing/2014/main" id="{8193155A-7551-4CD4-81B5-D225BBC12478}"/>
              </a:ext>
            </a:extLst>
          </p:cNvPr>
          <p:cNvSpPr/>
          <p:nvPr/>
        </p:nvSpPr>
        <p:spPr>
          <a:xfrm>
            <a:off x="1397092" y="2142545"/>
            <a:ext cx="240985" cy="144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04591" eaLnBrk="0" hangingPunct="0">
              <a:defRPr/>
            </a:pPr>
            <a:endParaRPr lang="fr-FR" sz="693">
              <a:solidFill>
                <a:srgbClr val="FFFFFF"/>
              </a:solidFill>
              <a:latin typeface="Raleway"/>
              <a:ea typeface="Arial Unicode MS"/>
            </a:endParaRPr>
          </a:p>
        </p:txBody>
      </p:sp>
      <p:sp>
        <p:nvSpPr>
          <p:cNvPr id="75" name="TextBox 1828">
            <a:extLst>
              <a:ext uri="{FF2B5EF4-FFF2-40B4-BE49-F238E27FC236}">
                <a16:creationId xmlns:a16="http://schemas.microsoft.com/office/drawing/2014/main" id="{CDD1A519-F476-442E-A81C-C0D68C6B7627}"/>
              </a:ext>
            </a:extLst>
          </p:cNvPr>
          <p:cNvSpPr txBox="1">
            <a:spLocks/>
          </p:cNvSpPr>
          <p:nvPr/>
        </p:nvSpPr>
        <p:spPr>
          <a:xfrm>
            <a:off x="1311976" y="2101153"/>
            <a:ext cx="426467" cy="213233"/>
          </a:xfrm>
          <a:prstGeom prst="rect">
            <a:avLst/>
          </a:prstGeom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346">
                <a:solidFill>
                  <a:srgbClr val="0C0C0C"/>
                </a:solidFill>
                <a:latin typeface="Raleway"/>
                <a:ea typeface="Arial Unicode MS"/>
              </a:rPr>
              <a:t>Squad n</a:t>
            </a:r>
          </a:p>
        </p:txBody>
      </p:sp>
      <p:sp>
        <p:nvSpPr>
          <p:cNvPr id="76" name="TextBox 1828">
            <a:extLst>
              <a:ext uri="{FF2B5EF4-FFF2-40B4-BE49-F238E27FC236}">
                <a16:creationId xmlns:a16="http://schemas.microsoft.com/office/drawing/2014/main" id="{27EE057D-2DBE-4E96-AA3B-E56114B23B94}"/>
              </a:ext>
            </a:extLst>
          </p:cNvPr>
          <p:cNvSpPr txBox="1">
            <a:spLocks/>
          </p:cNvSpPr>
          <p:nvPr/>
        </p:nvSpPr>
        <p:spPr>
          <a:xfrm>
            <a:off x="611985" y="2494171"/>
            <a:ext cx="474644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 dirty="0">
                <a:solidFill>
                  <a:srgbClr val="FFFFFF"/>
                </a:solidFill>
                <a:latin typeface="Raleway"/>
                <a:ea typeface="Arial Unicode MS"/>
              </a:rPr>
              <a:t>Product </a:t>
            </a:r>
            <a:r>
              <a:rPr lang="fr-FR" sz="416" dirty="0" err="1">
                <a:solidFill>
                  <a:srgbClr val="FFFFFF"/>
                </a:solidFill>
                <a:latin typeface="Raleway"/>
                <a:ea typeface="Arial Unicode MS"/>
              </a:rPr>
              <a:t>Owner</a:t>
            </a:r>
            <a:r>
              <a:rPr lang="fr-FR" sz="416" dirty="0">
                <a:solidFill>
                  <a:srgbClr val="FFFFFF"/>
                </a:solidFill>
                <a:latin typeface="Raleway"/>
                <a:ea typeface="Arial Unicode MS"/>
              </a:rPr>
              <a:t> (MJ)</a:t>
            </a:r>
          </a:p>
        </p:txBody>
      </p:sp>
      <p:sp>
        <p:nvSpPr>
          <p:cNvPr id="77" name="TextBox 1828">
            <a:extLst>
              <a:ext uri="{FF2B5EF4-FFF2-40B4-BE49-F238E27FC236}">
                <a16:creationId xmlns:a16="http://schemas.microsoft.com/office/drawing/2014/main" id="{232FE5C8-6AE9-40B5-849E-370416962850}"/>
              </a:ext>
            </a:extLst>
          </p:cNvPr>
          <p:cNvSpPr txBox="1">
            <a:spLocks/>
          </p:cNvSpPr>
          <p:nvPr/>
        </p:nvSpPr>
        <p:spPr>
          <a:xfrm>
            <a:off x="641545" y="2291262"/>
            <a:ext cx="415520" cy="213233"/>
          </a:xfrm>
          <a:prstGeom prst="rect">
            <a:avLst/>
          </a:prstGeom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Scrum Master</a:t>
            </a:r>
          </a:p>
        </p:txBody>
      </p:sp>
      <p:sp>
        <p:nvSpPr>
          <p:cNvPr id="79" name="Freeform 176">
            <a:extLst>
              <a:ext uri="{FF2B5EF4-FFF2-40B4-BE49-F238E27FC236}">
                <a16:creationId xmlns:a16="http://schemas.microsoft.com/office/drawing/2014/main" id="{BC97BC0A-09F7-422B-967A-3DE73DF26DD7}"/>
              </a:ext>
            </a:extLst>
          </p:cNvPr>
          <p:cNvSpPr>
            <a:spLocks noChangeAspect="1"/>
          </p:cNvSpPr>
          <p:nvPr/>
        </p:nvSpPr>
        <p:spPr bwMode="auto">
          <a:xfrm>
            <a:off x="1151493" y="2313357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82" name="Freeform 176">
            <a:extLst>
              <a:ext uri="{FF2B5EF4-FFF2-40B4-BE49-F238E27FC236}">
                <a16:creationId xmlns:a16="http://schemas.microsoft.com/office/drawing/2014/main" id="{C43324A3-A5A1-45F2-9FE0-140520441925}"/>
              </a:ext>
            </a:extLst>
          </p:cNvPr>
          <p:cNvSpPr>
            <a:spLocks noChangeAspect="1"/>
          </p:cNvSpPr>
          <p:nvPr/>
        </p:nvSpPr>
        <p:spPr bwMode="auto">
          <a:xfrm>
            <a:off x="1151493" y="2522557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83" name="TextBox 1828">
            <a:extLst>
              <a:ext uri="{FF2B5EF4-FFF2-40B4-BE49-F238E27FC236}">
                <a16:creationId xmlns:a16="http://schemas.microsoft.com/office/drawing/2014/main" id="{E1DB8F52-D46D-40D0-8CB2-E9D3F6B1CD52}"/>
              </a:ext>
            </a:extLst>
          </p:cNvPr>
          <p:cNvSpPr txBox="1">
            <a:spLocks/>
          </p:cNvSpPr>
          <p:nvPr/>
        </p:nvSpPr>
        <p:spPr>
          <a:xfrm>
            <a:off x="993257" y="2097317"/>
            <a:ext cx="426467" cy="213233"/>
          </a:xfrm>
          <a:prstGeom prst="rect">
            <a:avLst/>
          </a:prstGeom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346">
                <a:solidFill>
                  <a:srgbClr val="0C0C0C"/>
                </a:solidFill>
                <a:latin typeface="Raleway"/>
                <a:ea typeface="Arial Unicode MS"/>
              </a:rPr>
              <a:t>Squad 1</a:t>
            </a:r>
          </a:p>
        </p:txBody>
      </p:sp>
      <p:sp>
        <p:nvSpPr>
          <p:cNvPr id="89" name="Freeform 176">
            <a:extLst>
              <a:ext uri="{FF2B5EF4-FFF2-40B4-BE49-F238E27FC236}">
                <a16:creationId xmlns:a16="http://schemas.microsoft.com/office/drawing/2014/main" id="{EFC5DF69-A023-4E2F-B7A0-D1AB3D964C88}"/>
              </a:ext>
            </a:extLst>
          </p:cNvPr>
          <p:cNvSpPr>
            <a:spLocks noChangeAspect="1"/>
          </p:cNvSpPr>
          <p:nvPr/>
        </p:nvSpPr>
        <p:spPr bwMode="auto">
          <a:xfrm>
            <a:off x="1151493" y="2736303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90" name="Freeform 176">
            <a:extLst>
              <a:ext uri="{FF2B5EF4-FFF2-40B4-BE49-F238E27FC236}">
                <a16:creationId xmlns:a16="http://schemas.microsoft.com/office/drawing/2014/main" id="{CA2F4B3E-DBA7-4D3A-8B7E-5F10AAC86344}"/>
              </a:ext>
            </a:extLst>
          </p:cNvPr>
          <p:cNvSpPr>
            <a:spLocks noChangeAspect="1"/>
          </p:cNvSpPr>
          <p:nvPr/>
        </p:nvSpPr>
        <p:spPr bwMode="auto">
          <a:xfrm>
            <a:off x="1151493" y="2950050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92" name="Rounded Rectangle 1306">
            <a:extLst>
              <a:ext uri="{FF2B5EF4-FFF2-40B4-BE49-F238E27FC236}">
                <a16:creationId xmlns:a16="http://schemas.microsoft.com/office/drawing/2014/main" id="{9B35FB5F-E820-4FF5-B997-07C496034DE6}"/>
              </a:ext>
            </a:extLst>
          </p:cNvPr>
          <p:cNvSpPr>
            <a:spLocks/>
          </p:cNvSpPr>
          <p:nvPr/>
        </p:nvSpPr>
        <p:spPr>
          <a:xfrm>
            <a:off x="693272" y="3616121"/>
            <a:ext cx="968016" cy="192351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304591" eaLnBrk="0" hangingPunct="0"/>
            <a:r>
              <a:rPr lang="fr-FR" sz="554" b="1" dirty="0">
                <a:solidFill>
                  <a:schemeClr val="bg1"/>
                </a:solidFill>
                <a:ea typeface="Arial Unicode MS"/>
              </a:rPr>
              <a:t>Squad d’intégration (MJ)</a:t>
            </a:r>
          </a:p>
        </p:txBody>
      </p:sp>
      <p:sp>
        <p:nvSpPr>
          <p:cNvPr id="93" name="TextBox 1828">
            <a:extLst>
              <a:ext uri="{FF2B5EF4-FFF2-40B4-BE49-F238E27FC236}">
                <a16:creationId xmlns:a16="http://schemas.microsoft.com/office/drawing/2014/main" id="{9139A8C2-8C19-41EB-A60E-E32AF2D074BF}"/>
              </a:ext>
            </a:extLst>
          </p:cNvPr>
          <p:cNvSpPr txBox="1">
            <a:spLocks/>
          </p:cNvSpPr>
          <p:nvPr/>
        </p:nvSpPr>
        <p:spPr>
          <a:xfrm>
            <a:off x="611560" y="2707917"/>
            <a:ext cx="474644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Business </a:t>
            </a:r>
            <a:r>
              <a:rPr lang="fr-FR" sz="416" err="1">
                <a:solidFill>
                  <a:srgbClr val="FFFFFF"/>
                </a:solidFill>
                <a:latin typeface="Raleway"/>
                <a:ea typeface="Arial Unicode MS"/>
              </a:rPr>
              <a:t>Analyst</a:t>
            </a:r>
            <a:endParaRPr lang="fr-FR" sz="416">
              <a:solidFill>
                <a:srgbClr val="FFFFFF"/>
              </a:solidFill>
              <a:latin typeface="Raleway"/>
              <a:ea typeface="Arial Unicode MS"/>
            </a:endParaRPr>
          </a:p>
        </p:txBody>
      </p:sp>
      <p:sp>
        <p:nvSpPr>
          <p:cNvPr id="94" name="TextBox 1828">
            <a:extLst>
              <a:ext uri="{FF2B5EF4-FFF2-40B4-BE49-F238E27FC236}">
                <a16:creationId xmlns:a16="http://schemas.microsoft.com/office/drawing/2014/main" id="{373DD4EA-F4C5-4D24-88A9-0F9B0E6F80F2}"/>
              </a:ext>
            </a:extLst>
          </p:cNvPr>
          <p:cNvSpPr txBox="1">
            <a:spLocks/>
          </p:cNvSpPr>
          <p:nvPr/>
        </p:nvSpPr>
        <p:spPr>
          <a:xfrm>
            <a:off x="611560" y="2921664"/>
            <a:ext cx="474644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 err="1">
                <a:solidFill>
                  <a:srgbClr val="FFFFFF"/>
                </a:solidFill>
                <a:latin typeface="Raleway"/>
                <a:ea typeface="Arial Unicode MS"/>
              </a:rPr>
              <a:t>Analys</a:t>
            </a: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te Technique</a:t>
            </a:r>
          </a:p>
        </p:txBody>
      </p:sp>
      <p:sp>
        <p:nvSpPr>
          <p:cNvPr id="101" name="Freeform 176">
            <a:extLst>
              <a:ext uri="{FF2B5EF4-FFF2-40B4-BE49-F238E27FC236}">
                <a16:creationId xmlns:a16="http://schemas.microsoft.com/office/drawing/2014/main" id="{4E30038C-B9E7-43E4-A3D7-000804575849}"/>
              </a:ext>
            </a:extLst>
          </p:cNvPr>
          <p:cNvSpPr>
            <a:spLocks noChangeAspect="1"/>
          </p:cNvSpPr>
          <p:nvPr/>
        </p:nvSpPr>
        <p:spPr bwMode="auto">
          <a:xfrm>
            <a:off x="1151493" y="3154700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02" name="TextBox 1828">
            <a:extLst>
              <a:ext uri="{FF2B5EF4-FFF2-40B4-BE49-F238E27FC236}">
                <a16:creationId xmlns:a16="http://schemas.microsoft.com/office/drawing/2014/main" id="{DAEB2081-8886-4916-A4C1-B4AD14476B92}"/>
              </a:ext>
            </a:extLst>
          </p:cNvPr>
          <p:cNvSpPr txBox="1">
            <a:spLocks/>
          </p:cNvSpPr>
          <p:nvPr/>
        </p:nvSpPr>
        <p:spPr>
          <a:xfrm>
            <a:off x="575688" y="3126314"/>
            <a:ext cx="546388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Architecte de </a:t>
            </a:r>
            <a:r>
              <a:rPr lang="fr-FR" sz="416" err="1">
                <a:solidFill>
                  <a:srgbClr val="FFFFFF"/>
                </a:solidFill>
                <a:latin typeface="Raleway"/>
                <a:ea typeface="Arial Unicode MS"/>
              </a:rPr>
              <a:t>squad</a:t>
            </a:r>
            <a:endParaRPr lang="fr-FR" sz="416">
              <a:solidFill>
                <a:srgbClr val="FFFFFF"/>
              </a:solidFill>
              <a:latin typeface="Raleway"/>
              <a:ea typeface="Arial Unicode MS"/>
            </a:endParaRPr>
          </a:p>
        </p:txBody>
      </p:sp>
      <p:sp>
        <p:nvSpPr>
          <p:cNvPr id="104" name="Freeform 176">
            <a:extLst>
              <a:ext uri="{FF2B5EF4-FFF2-40B4-BE49-F238E27FC236}">
                <a16:creationId xmlns:a16="http://schemas.microsoft.com/office/drawing/2014/main" id="{488FCDF9-775C-472F-856B-DADF025BDA38}"/>
              </a:ext>
            </a:extLst>
          </p:cNvPr>
          <p:cNvSpPr>
            <a:spLocks noChangeAspect="1"/>
          </p:cNvSpPr>
          <p:nvPr/>
        </p:nvSpPr>
        <p:spPr bwMode="auto">
          <a:xfrm>
            <a:off x="1150395" y="3357318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09" name="Freeform 176">
            <a:extLst>
              <a:ext uri="{FF2B5EF4-FFF2-40B4-BE49-F238E27FC236}">
                <a16:creationId xmlns:a16="http://schemas.microsoft.com/office/drawing/2014/main" id="{DF448B25-3428-43EA-9AA0-E11998395BFD}"/>
              </a:ext>
            </a:extLst>
          </p:cNvPr>
          <p:cNvSpPr>
            <a:spLocks noChangeAspect="1"/>
          </p:cNvSpPr>
          <p:nvPr/>
        </p:nvSpPr>
        <p:spPr bwMode="auto">
          <a:xfrm>
            <a:off x="1456995" y="2308152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10" name="Freeform 176">
            <a:extLst>
              <a:ext uri="{FF2B5EF4-FFF2-40B4-BE49-F238E27FC236}">
                <a16:creationId xmlns:a16="http://schemas.microsoft.com/office/drawing/2014/main" id="{7867D4C5-5559-4591-9AEC-72E5D79801D5}"/>
              </a:ext>
            </a:extLst>
          </p:cNvPr>
          <p:cNvSpPr>
            <a:spLocks noChangeAspect="1"/>
          </p:cNvSpPr>
          <p:nvPr/>
        </p:nvSpPr>
        <p:spPr bwMode="auto">
          <a:xfrm>
            <a:off x="1456995" y="2517352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11" name="Freeform 176">
            <a:extLst>
              <a:ext uri="{FF2B5EF4-FFF2-40B4-BE49-F238E27FC236}">
                <a16:creationId xmlns:a16="http://schemas.microsoft.com/office/drawing/2014/main" id="{5B61B4A7-351A-47D9-BC20-988AD5D3E97F}"/>
              </a:ext>
            </a:extLst>
          </p:cNvPr>
          <p:cNvSpPr>
            <a:spLocks noChangeAspect="1"/>
          </p:cNvSpPr>
          <p:nvPr/>
        </p:nvSpPr>
        <p:spPr bwMode="auto">
          <a:xfrm>
            <a:off x="1456995" y="2731098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17" name="Freeform 176">
            <a:extLst>
              <a:ext uri="{FF2B5EF4-FFF2-40B4-BE49-F238E27FC236}">
                <a16:creationId xmlns:a16="http://schemas.microsoft.com/office/drawing/2014/main" id="{E61B3132-DDC7-4E48-88C2-8E437A4AA86F}"/>
              </a:ext>
            </a:extLst>
          </p:cNvPr>
          <p:cNvSpPr>
            <a:spLocks noChangeAspect="1"/>
          </p:cNvSpPr>
          <p:nvPr/>
        </p:nvSpPr>
        <p:spPr bwMode="auto">
          <a:xfrm>
            <a:off x="1456995" y="2944845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18" name="Freeform 176">
            <a:extLst>
              <a:ext uri="{FF2B5EF4-FFF2-40B4-BE49-F238E27FC236}">
                <a16:creationId xmlns:a16="http://schemas.microsoft.com/office/drawing/2014/main" id="{1F95E464-E084-45A6-96AF-4A8EA389D8CF}"/>
              </a:ext>
            </a:extLst>
          </p:cNvPr>
          <p:cNvSpPr>
            <a:spLocks noChangeAspect="1"/>
          </p:cNvSpPr>
          <p:nvPr/>
        </p:nvSpPr>
        <p:spPr bwMode="auto">
          <a:xfrm>
            <a:off x="1456995" y="3149495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20" name="Freeform 176">
            <a:extLst>
              <a:ext uri="{FF2B5EF4-FFF2-40B4-BE49-F238E27FC236}">
                <a16:creationId xmlns:a16="http://schemas.microsoft.com/office/drawing/2014/main" id="{D36A116E-7253-49D4-8790-34B81FCF3B45}"/>
              </a:ext>
            </a:extLst>
          </p:cNvPr>
          <p:cNvSpPr>
            <a:spLocks noChangeAspect="1"/>
          </p:cNvSpPr>
          <p:nvPr/>
        </p:nvSpPr>
        <p:spPr bwMode="auto">
          <a:xfrm>
            <a:off x="1455897" y="3352113"/>
            <a:ext cx="128956" cy="169043"/>
          </a:xfrm>
          <a:custGeom>
            <a:avLst/>
            <a:gdLst>
              <a:gd name="T0" fmla="*/ 2186 w 3321"/>
              <a:gd name="T1" fmla="*/ 1793 h 4357"/>
              <a:gd name="T2" fmla="*/ 2634 w 3321"/>
              <a:gd name="T3" fmla="*/ 974 h 4357"/>
              <a:gd name="T4" fmla="*/ 1660 w 3321"/>
              <a:gd name="T5" fmla="*/ 0 h 4357"/>
              <a:gd name="T6" fmla="*/ 686 w 3321"/>
              <a:gd name="T7" fmla="*/ 974 h 4357"/>
              <a:gd name="T8" fmla="*/ 1135 w 3321"/>
              <a:gd name="T9" fmla="*/ 1793 h 4357"/>
              <a:gd name="T10" fmla="*/ 0 w 3321"/>
              <a:gd name="T11" fmla="*/ 3035 h 4357"/>
              <a:gd name="T12" fmla="*/ 0 w 3321"/>
              <a:gd name="T13" fmla="*/ 4046 h 4357"/>
              <a:gd name="T14" fmla="*/ 3 w 3321"/>
              <a:gd name="T15" fmla="*/ 4062 h 4357"/>
              <a:gd name="T16" fmla="*/ 72 w 3321"/>
              <a:gd name="T17" fmla="*/ 4084 h 4357"/>
              <a:gd name="T18" fmla="*/ 1768 w 3321"/>
              <a:gd name="T19" fmla="*/ 4357 h 4357"/>
              <a:gd name="T20" fmla="*/ 3249 w 3321"/>
              <a:gd name="T21" fmla="*/ 4079 h 4357"/>
              <a:gd name="T22" fmla="*/ 3314 w 3321"/>
              <a:gd name="T23" fmla="*/ 4046 h 4357"/>
              <a:gd name="T24" fmla="*/ 3321 w 3321"/>
              <a:gd name="T25" fmla="*/ 4046 h 4357"/>
              <a:gd name="T26" fmla="*/ 3321 w 3321"/>
              <a:gd name="T27" fmla="*/ 3035 h 4357"/>
              <a:gd name="T28" fmla="*/ 2186 w 3321"/>
              <a:gd name="T29" fmla="*/ 1793 h 4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21" h="4357">
                <a:moveTo>
                  <a:pt x="2186" y="1793"/>
                </a:moveTo>
                <a:cubicBezTo>
                  <a:pt x="2455" y="1620"/>
                  <a:pt x="2634" y="1318"/>
                  <a:pt x="2634" y="974"/>
                </a:cubicBezTo>
                <a:cubicBezTo>
                  <a:pt x="2634" y="436"/>
                  <a:pt x="2198" y="0"/>
                  <a:pt x="1660" y="0"/>
                </a:cubicBezTo>
                <a:cubicBezTo>
                  <a:pt x="1122" y="0"/>
                  <a:pt x="686" y="436"/>
                  <a:pt x="686" y="974"/>
                </a:cubicBezTo>
                <a:cubicBezTo>
                  <a:pt x="686" y="1318"/>
                  <a:pt x="865" y="1620"/>
                  <a:pt x="1135" y="1793"/>
                </a:cubicBezTo>
                <a:cubicBezTo>
                  <a:pt x="500" y="1850"/>
                  <a:pt x="0" y="2385"/>
                  <a:pt x="0" y="3035"/>
                </a:cubicBezTo>
                <a:lnTo>
                  <a:pt x="0" y="4046"/>
                </a:lnTo>
                <a:lnTo>
                  <a:pt x="3" y="4062"/>
                </a:lnTo>
                <a:lnTo>
                  <a:pt x="72" y="4084"/>
                </a:lnTo>
                <a:cubicBezTo>
                  <a:pt x="728" y="4289"/>
                  <a:pt x="1299" y="4357"/>
                  <a:pt x="1768" y="4357"/>
                </a:cubicBezTo>
                <a:cubicBezTo>
                  <a:pt x="2684" y="4357"/>
                  <a:pt x="3216" y="4096"/>
                  <a:pt x="3249" y="4079"/>
                </a:cubicBezTo>
                <a:lnTo>
                  <a:pt x="3314" y="4046"/>
                </a:lnTo>
                <a:lnTo>
                  <a:pt x="3321" y="4046"/>
                </a:lnTo>
                <a:lnTo>
                  <a:pt x="3321" y="3035"/>
                </a:lnTo>
                <a:cubicBezTo>
                  <a:pt x="3321" y="2385"/>
                  <a:pt x="2821" y="1850"/>
                  <a:pt x="2186" y="1793"/>
                </a:cubicBez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3311" tIns="31656" rIns="63311" bIns="31656" numCol="1" anchor="t" anchorCtr="0" compatLnSpc="1">
            <a:prstTxWarp prst="textNoShape">
              <a:avLst/>
            </a:prstTxWarp>
          </a:bodyPr>
          <a:lstStyle/>
          <a:p>
            <a:pPr defTabSz="304591" eaLnBrk="0" hangingPunct="0">
              <a:defRPr/>
            </a:pPr>
            <a:endParaRPr lang="fr-FR" sz="1662">
              <a:solidFill>
                <a:srgbClr val="FFFFFF"/>
              </a:solidFill>
              <a:latin typeface="Raleway"/>
              <a:ea typeface="Arial Unicode MS" panose="020B0604020202020204" pitchFamily="34" charset="-128"/>
            </a:endParaRPr>
          </a:p>
        </p:txBody>
      </p:sp>
      <p:sp>
        <p:nvSpPr>
          <p:cNvPr id="130" name="TextBox 1828">
            <a:extLst>
              <a:ext uri="{FF2B5EF4-FFF2-40B4-BE49-F238E27FC236}">
                <a16:creationId xmlns:a16="http://schemas.microsoft.com/office/drawing/2014/main" id="{B62509F4-4EE1-4585-91A0-F48137A029EA}"/>
              </a:ext>
            </a:extLst>
          </p:cNvPr>
          <p:cNvSpPr txBox="1">
            <a:spLocks/>
          </p:cNvSpPr>
          <p:nvPr/>
        </p:nvSpPr>
        <p:spPr>
          <a:xfrm>
            <a:off x="575688" y="3328932"/>
            <a:ext cx="546388" cy="225815"/>
          </a:xfrm>
          <a:prstGeom prst="rect">
            <a:avLst/>
          </a:prstGeom>
          <a:ln>
            <a:noFill/>
          </a:ln>
        </p:spPr>
        <p:txBody>
          <a:bodyPr vert="horz" lIns="74777" tIns="74777" rIns="74777" bIns="74777" rtlCol="0" anchor="ctr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kern="1200" cap="none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8775" algn="just" defTabSz="914400" rtl="0" eaLnBrk="1" latinLnBrk="0" hangingPunct="1">
              <a:lnSpc>
                <a:spcPct val="100000"/>
              </a:lnSpc>
              <a:spcBef>
                <a:spcPts val="14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88000" algn="just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0000" marR="0" indent="-2520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0000" indent="-2520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lang="fr-FR" sz="10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22142">
              <a:spcBef>
                <a:spcPts val="1225"/>
              </a:spcBef>
              <a:defRPr/>
            </a:pPr>
            <a:r>
              <a:rPr lang="fr-FR" sz="416">
                <a:solidFill>
                  <a:srgbClr val="FFFFFF"/>
                </a:solidFill>
                <a:latin typeface="Raleway"/>
                <a:ea typeface="Arial Unicode MS"/>
              </a:rPr>
              <a:t>Développeurs</a:t>
            </a:r>
          </a:p>
        </p:txBody>
      </p:sp>
      <p:sp>
        <p:nvSpPr>
          <p:cNvPr id="133" name="Freeform 97">
            <a:extLst>
              <a:ext uri="{FF2B5EF4-FFF2-40B4-BE49-F238E27FC236}">
                <a16:creationId xmlns:a16="http://schemas.microsoft.com/office/drawing/2014/main" id="{57AD7624-90A8-4B17-A0E6-5999520D22FC}"/>
              </a:ext>
            </a:extLst>
          </p:cNvPr>
          <p:cNvSpPr>
            <a:spLocks/>
          </p:cNvSpPr>
          <p:nvPr/>
        </p:nvSpPr>
        <p:spPr>
          <a:xfrm rot="14954027">
            <a:off x="1571154" y="2047025"/>
            <a:ext cx="592549" cy="1663690"/>
          </a:xfrm>
          <a:custGeom>
            <a:avLst/>
            <a:gdLst>
              <a:gd name="connsiteX0" fmla="*/ 0 w 2281238"/>
              <a:gd name="connsiteY0" fmla="*/ 0 h 1909762"/>
              <a:gd name="connsiteX1" fmla="*/ 2281238 w 2281238"/>
              <a:gd name="connsiteY1" fmla="*/ 1171575 h 1909762"/>
              <a:gd name="connsiteX2" fmla="*/ 1390650 w 2281238"/>
              <a:gd name="connsiteY2" fmla="*/ 1909762 h 1909762"/>
              <a:gd name="connsiteX3" fmla="*/ 0 w 2281238"/>
              <a:gd name="connsiteY3" fmla="*/ 0 h 1909762"/>
              <a:gd name="connsiteX0" fmla="*/ 368300 w 890588"/>
              <a:gd name="connsiteY0" fmla="*/ 0 h 1903412"/>
              <a:gd name="connsiteX1" fmla="*/ 890588 w 890588"/>
              <a:gd name="connsiteY1" fmla="*/ 1165225 h 1903412"/>
              <a:gd name="connsiteX2" fmla="*/ 0 w 890588"/>
              <a:gd name="connsiteY2" fmla="*/ 1903412 h 1903412"/>
              <a:gd name="connsiteX3" fmla="*/ 368300 w 890588"/>
              <a:gd name="connsiteY3" fmla="*/ 0 h 1903412"/>
              <a:gd name="connsiteX0" fmla="*/ 495300 w 1017588"/>
              <a:gd name="connsiteY0" fmla="*/ 0 h 1547812"/>
              <a:gd name="connsiteX1" fmla="*/ 1017588 w 1017588"/>
              <a:gd name="connsiteY1" fmla="*/ 1165225 h 1547812"/>
              <a:gd name="connsiteX2" fmla="*/ 0 w 1017588"/>
              <a:gd name="connsiteY2" fmla="*/ 1547812 h 1547812"/>
              <a:gd name="connsiteX3" fmla="*/ 495300 w 1017588"/>
              <a:gd name="connsiteY3" fmla="*/ 0 h 1547812"/>
              <a:gd name="connsiteX0" fmla="*/ 495300 w 1112838"/>
              <a:gd name="connsiteY0" fmla="*/ 0 h 1597025"/>
              <a:gd name="connsiteX1" fmla="*/ 1112838 w 1112838"/>
              <a:gd name="connsiteY1" fmla="*/ 1597025 h 1597025"/>
              <a:gd name="connsiteX2" fmla="*/ 0 w 1112838"/>
              <a:gd name="connsiteY2" fmla="*/ 1547812 h 1597025"/>
              <a:gd name="connsiteX3" fmla="*/ 495300 w 1112838"/>
              <a:gd name="connsiteY3" fmla="*/ 0 h 1597025"/>
              <a:gd name="connsiteX0" fmla="*/ 0 w 1243013"/>
              <a:gd name="connsiteY0" fmla="*/ 0 h 1593850"/>
              <a:gd name="connsiteX1" fmla="*/ 1243013 w 1243013"/>
              <a:gd name="connsiteY1" fmla="*/ 1593850 h 1593850"/>
              <a:gd name="connsiteX2" fmla="*/ 130175 w 1243013"/>
              <a:gd name="connsiteY2" fmla="*/ 1544637 h 1593850"/>
              <a:gd name="connsiteX3" fmla="*/ 0 w 1243013"/>
              <a:gd name="connsiteY3" fmla="*/ 0 h 1593850"/>
              <a:gd name="connsiteX0" fmla="*/ 0 w 1201738"/>
              <a:gd name="connsiteY0" fmla="*/ 0 h 1544637"/>
              <a:gd name="connsiteX1" fmla="*/ 1201738 w 1201738"/>
              <a:gd name="connsiteY1" fmla="*/ 1349375 h 1544637"/>
              <a:gd name="connsiteX2" fmla="*/ 130175 w 1201738"/>
              <a:gd name="connsiteY2" fmla="*/ 1544637 h 1544637"/>
              <a:gd name="connsiteX3" fmla="*/ 0 w 1201738"/>
              <a:gd name="connsiteY3" fmla="*/ 0 h 1544637"/>
              <a:gd name="connsiteX0" fmla="*/ 0 w 1201738"/>
              <a:gd name="connsiteY0" fmla="*/ 0 h 1712912"/>
              <a:gd name="connsiteX1" fmla="*/ 1201738 w 1201738"/>
              <a:gd name="connsiteY1" fmla="*/ 1349375 h 1712912"/>
              <a:gd name="connsiteX2" fmla="*/ 152400 w 1201738"/>
              <a:gd name="connsiteY2" fmla="*/ 1712912 h 1712912"/>
              <a:gd name="connsiteX3" fmla="*/ 0 w 1201738"/>
              <a:gd name="connsiteY3" fmla="*/ 0 h 1712912"/>
              <a:gd name="connsiteX0" fmla="*/ 0 w 2352358"/>
              <a:gd name="connsiteY0" fmla="*/ 0 h 2124392"/>
              <a:gd name="connsiteX1" fmla="*/ 2352358 w 2352358"/>
              <a:gd name="connsiteY1" fmla="*/ 1760855 h 2124392"/>
              <a:gd name="connsiteX2" fmla="*/ 1303020 w 2352358"/>
              <a:gd name="connsiteY2" fmla="*/ 2124392 h 2124392"/>
              <a:gd name="connsiteX3" fmla="*/ 0 w 2352358"/>
              <a:gd name="connsiteY3" fmla="*/ 0 h 2124392"/>
              <a:gd name="connsiteX0" fmla="*/ 0 w 2329498"/>
              <a:gd name="connsiteY0" fmla="*/ 0 h 2124392"/>
              <a:gd name="connsiteX1" fmla="*/ 2329498 w 2329498"/>
              <a:gd name="connsiteY1" fmla="*/ 1654175 h 2124392"/>
              <a:gd name="connsiteX2" fmla="*/ 1303020 w 2329498"/>
              <a:gd name="connsiteY2" fmla="*/ 2124392 h 2124392"/>
              <a:gd name="connsiteX3" fmla="*/ 0 w 2329498"/>
              <a:gd name="connsiteY3" fmla="*/ 0 h 2124392"/>
              <a:gd name="connsiteX0" fmla="*/ 0 w 2329498"/>
              <a:gd name="connsiteY0" fmla="*/ 0 h 2352992"/>
              <a:gd name="connsiteX1" fmla="*/ 2329498 w 2329498"/>
              <a:gd name="connsiteY1" fmla="*/ 1654175 h 2352992"/>
              <a:gd name="connsiteX2" fmla="*/ 1432560 w 2329498"/>
              <a:gd name="connsiteY2" fmla="*/ 2352992 h 2352992"/>
              <a:gd name="connsiteX3" fmla="*/ 0 w 2329498"/>
              <a:gd name="connsiteY3" fmla="*/ 0 h 2352992"/>
              <a:gd name="connsiteX0" fmla="*/ 0 w 1757998"/>
              <a:gd name="connsiteY0" fmla="*/ 0 h 2359342"/>
              <a:gd name="connsiteX1" fmla="*/ 1757998 w 1757998"/>
              <a:gd name="connsiteY1" fmla="*/ 1660525 h 2359342"/>
              <a:gd name="connsiteX2" fmla="*/ 861060 w 1757998"/>
              <a:gd name="connsiteY2" fmla="*/ 2359342 h 2359342"/>
              <a:gd name="connsiteX3" fmla="*/ 0 w 1757998"/>
              <a:gd name="connsiteY3" fmla="*/ 0 h 2359342"/>
              <a:gd name="connsiteX0" fmla="*/ 0 w 1757998"/>
              <a:gd name="connsiteY0" fmla="*/ 0 h 2321242"/>
              <a:gd name="connsiteX1" fmla="*/ 1757998 w 1757998"/>
              <a:gd name="connsiteY1" fmla="*/ 1660525 h 2321242"/>
              <a:gd name="connsiteX2" fmla="*/ 835660 w 1757998"/>
              <a:gd name="connsiteY2" fmla="*/ 2321242 h 2321242"/>
              <a:gd name="connsiteX3" fmla="*/ 0 w 1757998"/>
              <a:gd name="connsiteY3" fmla="*/ 0 h 2321242"/>
              <a:gd name="connsiteX0" fmla="*/ 0 w 1738948"/>
              <a:gd name="connsiteY0" fmla="*/ 0 h 2321242"/>
              <a:gd name="connsiteX1" fmla="*/ 1738948 w 1738948"/>
              <a:gd name="connsiteY1" fmla="*/ 1679575 h 2321242"/>
              <a:gd name="connsiteX2" fmla="*/ 835660 w 1738948"/>
              <a:gd name="connsiteY2" fmla="*/ 2321242 h 2321242"/>
              <a:gd name="connsiteX3" fmla="*/ 0 w 1738948"/>
              <a:gd name="connsiteY3" fmla="*/ 0 h 2321242"/>
              <a:gd name="connsiteX0" fmla="*/ 0 w 1783426"/>
              <a:gd name="connsiteY0" fmla="*/ 0 h 2321242"/>
              <a:gd name="connsiteX1" fmla="*/ 1783426 w 1783426"/>
              <a:gd name="connsiteY1" fmla="*/ 1537335 h 2321242"/>
              <a:gd name="connsiteX2" fmla="*/ 835660 w 1783426"/>
              <a:gd name="connsiteY2" fmla="*/ 2321242 h 2321242"/>
              <a:gd name="connsiteX3" fmla="*/ 0 w 1783426"/>
              <a:gd name="connsiteY3" fmla="*/ 0 h 2321242"/>
              <a:gd name="connsiteX0" fmla="*/ 0 w 1783426"/>
              <a:gd name="connsiteY0" fmla="*/ 0 h 1904682"/>
              <a:gd name="connsiteX1" fmla="*/ 1783426 w 1783426"/>
              <a:gd name="connsiteY1" fmla="*/ 1537335 h 1904682"/>
              <a:gd name="connsiteX2" fmla="*/ 257446 w 1783426"/>
              <a:gd name="connsiteY2" fmla="*/ 1904682 h 1904682"/>
              <a:gd name="connsiteX3" fmla="*/ 0 w 1783426"/>
              <a:gd name="connsiteY3" fmla="*/ 0 h 1904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3426" h="1904682">
                <a:moveTo>
                  <a:pt x="0" y="0"/>
                </a:moveTo>
                <a:lnTo>
                  <a:pt x="1783426" y="1537335"/>
                </a:lnTo>
                <a:lnTo>
                  <a:pt x="257446" y="190468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alpha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defTabSz="912791"/>
            <a:endParaRPr lang="fr-FR" sz="1600">
              <a:solidFill>
                <a:srgbClr val="0C0C0C"/>
              </a:solidFill>
              <a:latin typeface="Raleway"/>
            </a:endParaRPr>
          </a:p>
        </p:txBody>
      </p:sp>
      <p:sp>
        <p:nvSpPr>
          <p:cNvPr id="134" name="Ellipse 133">
            <a:extLst>
              <a:ext uri="{FF2B5EF4-FFF2-40B4-BE49-F238E27FC236}">
                <a16:creationId xmlns:a16="http://schemas.microsoft.com/office/drawing/2014/main" id="{8965FF62-2124-4B46-B8C8-17DA150FE8CA}"/>
              </a:ext>
            </a:extLst>
          </p:cNvPr>
          <p:cNvSpPr>
            <a:spLocks noChangeAspect="1"/>
          </p:cNvSpPr>
          <p:nvPr/>
        </p:nvSpPr>
        <p:spPr>
          <a:xfrm>
            <a:off x="2147706" y="1875844"/>
            <a:ext cx="936578" cy="943524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3269" rIns="0" bIns="732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47664" eaLnBrk="0" hangingPunct="0"/>
            <a:r>
              <a:rPr lang="fr-FR" sz="900" b="1" dirty="0" err="1">
                <a:solidFill>
                  <a:srgbClr val="EAB662"/>
                </a:solidFill>
                <a:latin typeface="Raleway"/>
                <a:cs typeface="Arial" panose="020B0604020202020204" pitchFamily="34" charset="0"/>
              </a:rPr>
              <a:t>Dévelop-peur</a:t>
            </a:r>
            <a:br>
              <a:rPr lang="fr-FR" sz="900" b="1" dirty="0">
                <a:solidFill>
                  <a:srgbClr val="EAB662"/>
                </a:solidFill>
                <a:latin typeface="Raleway"/>
                <a:cs typeface="Arial" panose="020B0604020202020204" pitchFamily="34" charset="0"/>
              </a:rPr>
            </a:br>
            <a:r>
              <a:rPr lang="fr-FR" sz="900" b="1" dirty="0">
                <a:solidFill>
                  <a:srgbClr val="EAB662"/>
                </a:solidFill>
                <a:latin typeface="Raleway"/>
                <a:cs typeface="Arial" panose="020B0604020202020204" pitchFamily="34" charset="0"/>
              </a:rPr>
              <a:t>(DEV)</a:t>
            </a:r>
          </a:p>
        </p:txBody>
      </p:sp>
    </p:spTree>
    <p:extLst>
      <p:ext uri="{BB962C8B-B14F-4D97-AF65-F5344CB8AC3E}">
        <p14:creationId xmlns:p14="http://schemas.microsoft.com/office/powerpoint/2010/main" val="32424301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4e1bb77-ea0b-4517-8dbb-84a4b48e6c20&quot; IsConsolidated=&quot;False&quot; IsTopLevel=&quot;False&quot; Layer=&quot;Gauge 3&quot; Source=&quot;Gauge 3&quot; /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5qfEspreU.sgm.p9MXrg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9c6WJnswEy_huPqA2DsT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m3LmICGyEGPbBdRksbP8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4e1bb77-ea0b-4517-8dbb-84a4b48e6c20&quot; IsConsolidated=&quot;False&quot; IsTopLevel=&quot;False&quot; Layer=&quot;Gauge 3&quot; Source=&quot;Gauge 3&quot; /&gt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4e1bb77-ea0b-4517-8dbb-84a4b48e6c20&quot; IsConsolidated=&quot;False&quot; IsTopLevel=&quot;False&quot; Layer=&quot;Background [-1]&quot; Source=&quot;Gauge 3&quot; /&gt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4e1bb77-ea0b-4517-8dbb-84a4b48e6c20&quot; IsConsolidated=&quot;False&quot; IsTopLevel=&quot;False&quot; Layer=&quot;Background Green [0]&quot; Source=&quot;Gauge 3&quot; /&gt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4e1bb77-ea0b-4517-8dbb-84a4b48e6c20&quot; IsConsolidated=&quot;False&quot; IsTopLevel=&quot;False&quot; Layer=&quot;Background Yellow [1]&quot; Source=&quot;Gauge 3&quot; /&gt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4e1bb77-ea0b-4517-8dbb-84a4b48e6c20&quot; IsConsolidated=&quot;False&quot; IsTopLevel=&quot;False&quot; Layer=&quot;Background Red [2]&quot; Source=&quot;Gauge 3&quot; /&gt;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4e1bb77-ea0b-4517-8dbb-84a4b48e6c20&quot; IsConsolidated=&quot;False&quot; IsTopLevel=&quot;False&quot; Layer=&quot;Needle Red [2]&quot; Source=&quot;Gauge 3&quot; /&gt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4e1bb77-ea0b-4517-8dbb-84a4b48e6c20&quot; IsConsolidated=&quot;False&quot; IsTopLevel=&quot;False&quot; Layer=&quot;Needle Yellow [1]&quot; Source=&quot;Gauge 3&quot; /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4e1bb77-ea0b-4517-8dbb-84a4b48e6c20&quot; IsConsolidated=&quot;False&quot; IsTopLevel=&quot;False&quot; Layer=&quot;Background [-1]&quot; Source=&quot;Gauge 3&quot; /&gt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4e1bb77-ea0b-4517-8dbb-84a4b48e6c20&quot; IsConsolidated=&quot;False&quot; IsTopLevel=&quot;False&quot; Layer=&quot;Needle Green [0]&quot; Source=&quot;Gauge 3&quot; /&gt;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m3LmICGyEGPbBdRksbP8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m3LmICGyEGPbBdRksbP8Q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oundedRectangl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oundedRectangl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oundedRectangl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oundedRectangl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oundedRectangl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4e1bb77-ea0b-4517-8dbb-84a4b48e6c20&quot; IsConsolidated=&quot;False&quot; IsTopLevel=&quot;False&quot; Layer=&quot;Background Green [0]&quot; Source=&quot;Gauge 3&quot; /&gt;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oundedRectang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4e1bb77-ea0b-4517-8dbb-84a4b48e6c20&quot; IsConsolidated=&quot;False&quot; IsTopLevel=&quot;False&quot; Layer=&quot;Background Yellow [1]&quot; Source=&quot;Gauge 3&quot; /&gt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4e1bb77-ea0b-4517-8dbb-84a4b48e6c20&quot; IsConsolidated=&quot;False&quot; IsTopLevel=&quot;False&quot; Layer=&quot;Background Red [2]&quot; Source=&quot;Gauge 3&quot; /&gt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4e1bb77-ea0b-4517-8dbb-84a4b48e6c20&quot; IsConsolidated=&quot;False&quot; IsTopLevel=&quot;False&quot; Layer=&quot;Needle Red [2]&quot; Source=&quot;Gauge 3&quot; /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4e1bb77-ea0b-4517-8dbb-84a4b48e6c20&quot; IsConsolidated=&quot;False&quot; IsTopLevel=&quot;False&quot; Layer=&quot;Needle Yellow [1]&quot; Source=&quot;Gauge 3&quot; /&gt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95b5eadd-6dc6-40a2-ab30-144bff880ef6&quot; /&gt;"/>
  <p:tag name="SP_POWERSHAPE" val="&lt;PowerShapeTag ClassVersion=&quot;0&quot; GUID=&quot;54e1bb77-ea0b-4517-8dbb-84a4b48e6c20&quot; IsConsolidated=&quot;False&quot; IsTopLevel=&quot;False&quot; Layer=&quot;Needle Green [0]&quot; Source=&quot;Gauge 3&quot; /&gt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MJ Orange">
  <a:themeElements>
    <a:clrScheme name="Charte MJ">
      <a:dk1>
        <a:srgbClr val="0C0C0C"/>
      </a:dk1>
      <a:lt1>
        <a:sysClr val="window" lastClr="FFFFFF"/>
      </a:lt1>
      <a:dk2>
        <a:srgbClr val="213A8F"/>
      </a:dk2>
      <a:lt2>
        <a:srgbClr val="E6E5E4"/>
      </a:lt2>
      <a:accent1>
        <a:srgbClr val="46BFE0"/>
      </a:accent1>
      <a:accent2>
        <a:srgbClr val="E83754"/>
      </a:accent2>
      <a:accent3>
        <a:srgbClr val="C42828"/>
      </a:accent3>
      <a:accent4>
        <a:srgbClr val="F1863F"/>
      </a:accent4>
      <a:accent5>
        <a:srgbClr val="EAB662"/>
      </a:accent5>
      <a:accent6>
        <a:srgbClr val="553D90"/>
      </a:accent6>
      <a:hlink>
        <a:srgbClr val="213A8F"/>
      </a:hlink>
      <a:folHlink>
        <a:srgbClr val="46BFE0"/>
      </a:folHlink>
    </a:clrScheme>
    <a:fontScheme name="MJ">
      <a:majorFont>
        <a:latin typeface="Themis Display"/>
        <a:ea typeface=""/>
        <a:cs typeface=""/>
      </a:majorFont>
      <a:minorFont>
        <a:latin typeface="Raleway"/>
        <a:ea typeface=""/>
        <a:cs typeface=""/>
      </a:minorFont>
    </a:fontScheme>
    <a:fmtScheme name="Clart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MJ Bleu foncé">
  <a:themeElements>
    <a:clrScheme name="Charte MJ">
      <a:dk1>
        <a:srgbClr val="0C0C0C"/>
      </a:dk1>
      <a:lt1>
        <a:sysClr val="window" lastClr="FFFFFF"/>
      </a:lt1>
      <a:dk2>
        <a:srgbClr val="213A8F"/>
      </a:dk2>
      <a:lt2>
        <a:srgbClr val="E6E5E4"/>
      </a:lt2>
      <a:accent1>
        <a:srgbClr val="46BFE0"/>
      </a:accent1>
      <a:accent2>
        <a:srgbClr val="E83754"/>
      </a:accent2>
      <a:accent3>
        <a:srgbClr val="C42828"/>
      </a:accent3>
      <a:accent4>
        <a:srgbClr val="F1863F"/>
      </a:accent4>
      <a:accent5>
        <a:srgbClr val="EAB662"/>
      </a:accent5>
      <a:accent6>
        <a:srgbClr val="553D90"/>
      </a:accent6>
      <a:hlink>
        <a:srgbClr val="213A8F"/>
      </a:hlink>
      <a:folHlink>
        <a:srgbClr val="46BFE0"/>
      </a:folHlink>
    </a:clrScheme>
    <a:fontScheme name="MJ">
      <a:majorFont>
        <a:latin typeface="Themis Display"/>
        <a:ea typeface=""/>
        <a:cs typeface=""/>
      </a:majorFont>
      <a:minorFont>
        <a:latin typeface="Raleway"/>
        <a:ea typeface=""/>
        <a:cs typeface=""/>
      </a:minorFont>
    </a:fontScheme>
    <a:fmtScheme name="Clart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Thème MJ Rouge">
  <a:themeElements>
    <a:clrScheme name="Charte MJ">
      <a:dk1>
        <a:srgbClr val="0C0C0C"/>
      </a:dk1>
      <a:lt1>
        <a:sysClr val="window" lastClr="FFFFFF"/>
      </a:lt1>
      <a:dk2>
        <a:srgbClr val="213A8F"/>
      </a:dk2>
      <a:lt2>
        <a:srgbClr val="E6E5E4"/>
      </a:lt2>
      <a:accent1>
        <a:srgbClr val="46BFE0"/>
      </a:accent1>
      <a:accent2>
        <a:srgbClr val="E83754"/>
      </a:accent2>
      <a:accent3>
        <a:srgbClr val="C42828"/>
      </a:accent3>
      <a:accent4>
        <a:srgbClr val="F1863F"/>
      </a:accent4>
      <a:accent5>
        <a:srgbClr val="EAB662"/>
      </a:accent5>
      <a:accent6>
        <a:srgbClr val="553D90"/>
      </a:accent6>
      <a:hlink>
        <a:srgbClr val="213A8F"/>
      </a:hlink>
      <a:folHlink>
        <a:srgbClr val="46BFE0"/>
      </a:folHlink>
    </a:clrScheme>
    <a:fontScheme name="MJ">
      <a:majorFont>
        <a:latin typeface="Themis Display"/>
        <a:ea typeface=""/>
        <a:cs typeface=""/>
      </a:majorFont>
      <a:minorFont>
        <a:latin typeface="Raleway"/>
        <a:ea typeface=""/>
        <a:cs typeface=""/>
      </a:minorFont>
    </a:fontScheme>
    <a:fmtScheme name="Clart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Thème MJ Rouge">
  <a:themeElements>
    <a:clrScheme name="Charte MJ">
      <a:dk1>
        <a:srgbClr val="0C0C0C"/>
      </a:dk1>
      <a:lt1>
        <a:sysClr val="window" lastClr="FFFFFF"/>
      </a:lt1>
      <a:dk2>
        <a:srgbClr val="213A8F"/>
      </a:dk2>
      <a:lt2>
        <a:srgbClr val="E6E5E4"/>
      </a:lt2>
      <a:accent1>
        <a:srgbClr val="46BFE0"/>
      </a:accent1>
      <a:accent2>
        <a:srgbClr val="E83754"/>
      </a:accent2>
      <a:accent3>
        <a:srgbClr val="C42828"/>
      </a:accent3>
      <a:accent4>
        <a:srgbClr val="F1863F"/>
      </a:accent4>
      <a:accent5>
        <a:srgbClr val="EAB662"/>
      </a:accent5>
      <a:accent6>
        <a:srgbClr val="553D90"/>
      </a:accent6>
      <a:hlink>
        <a:srgbClr val="213A8F"/>
      </a:hlink>
      <a:folHlink>
        <a:srgbClr val="46BFE0"/>
      </a:folHlink>
    </a:clrScheme>
    <a:fontScheme name="MJ">
      <a:majorFont>
        <a:latin typeface="Themis Display"/>
        <a:ea typeface=""/>
        <a:cs typeface=""/>
      </a:majorFont>
      <a:minorFont>
        <a:latin typeface="Raleway"/>
        <a:ea typeface=""/>
        <a:cs typeface=""/>
      </a:minorFont>
    </a:fontScheme>
    <a:fmtScheme name="Clart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Thème MJ Rouge">
  <a:themeElements>
    <a:clrScheme name="Charte MJ">
      <a:dk1>
        <a:srgbClr val="0C0C0C"/>
      </a:dk1>
      <a:lt1>
        <a:sysClr val="window" lastClr="FFFFFF"/>
      </a:lt1>
      <a:dk2>
        <a:srgbClr val="213A8F"/>
      </a:dk2>
      <a:lt2>
        <a:srgbClr val="E6E5E4"/>
      </a:lt2>
      <a:accent1>
        <a:srgbClr val="46BFE0"/>
      </a:accent1>
      <a:accent2>
        <a:srgbClr val="E83754"/>
      </a:accent2>
      <a:accent3>
        <a:srgbClr val="C42828"/>
      </a:accent3>
      <a:accent4>
        <a:srgbClr val="F1863F"/>
      </a:accent4>
      <a:accent5>
        <a:srgbClr val="EAB662"/>
      </a:accent5>
      <a:accent6>
        <a:srgbClr val="553D90"/>
      </a:accent6>
      <a:hlink>
        <a:srgbClr val="213A8F"/>
      </a:hlink>
      <a:folHlink>
        <a:srgbClr val="46BFE0"/>
      </a:folHlink>
    </a:clrScheme>
    <a:fontScheme name="MJ">
      <a:majorFont>
        <a:latin typeface="Themis Display"/>
        <a:ea typeface=""/>
        <a:cs typeface=""/>
      </a:majorFont>
      <a:minorFont>
        <a:latin typeface="Raleway"/>
        <a:ea typeface=""/>
        <a:cs typeface=""/>
      </a:minorFont>
    </a:fontScheme>
    <a:fmtScheme name="Clart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MJ Rouge">
  <a:themeElements>
    <a:clrScheme name="Charte MJ">
      <a:dk1>
        <a:srgbClr val="0C0C0C"/>
      </a:dk1>
      <a:lt1>
        <a:sysClr val="window" lastClr="FFFFFF"/>
      </a:lt1>
      <a:dk2>
        <a:srgbClr val="213A8F"/>
      </a:dk2>
      <a:lt2>
        <a:srgbClr val="E6E5E4"/>
      </a:lt2>
      <a:accent1>
        <a:srgbClr val="46BFE0"/>
      </a:accent1>
      <a:accent2>
        <a:srgbClr val="E83754"/>
      </a:accent2>
      <a:accent3>
        <a:srgbClr val="C42828"/>
      </a:accent3>
      <a:accent4>
        <a:srgbClr val="F1863F"/>
      </a:accent4>
      <a:accent5>
        <a:srgbClr val="EAB662"/>
      </a:accent5>
      <a:accent6>
        <a:srgbClr val="553D90"/>
      </a:accent6>
      <a:hlink>
        <a:srgbClr val="213A8F"/>
      </a:hlink>
      <a:folHlink>
        <a:srgbClr val="46BFE0"/>
      </a:folHlink>
    </a:clrScheme>
    <a:fontScheme name="MJ">
      <a:majorFont>
        <a:latin typeface="Themis Display"/>
        <a:ea typeface=""/>
        <a:cs typeface=""/>
      </a:majorFont>
      <a:minorFont>
        <a:latin typeface="Raleway"/>
        <a:ea typeface=""/>
        <a:cs typeface=""/>
      </a:minorFont>
    </a:fontScheme>
    <a:fmtScheme name="Clart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8575">
          <a:solidFill>
            <a:srgbClr val="807C78"/>
          </a:solidFill>
          <a:prstDash val="sysDash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LongProperties xmlns="http://schemas.microsoft.com/office/2006/metadata/longProperties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C7B297888C71943A2A3ED822C52AD86" ma:contentTypeVersion="4" ma:contentTypeDescription="Create a new document." ma:contentTypeScope="" ma:versionID="cfad7ed6146b0e2004e3511e2d00712a">
  <xsd:schema xmlns:xsd="http://www.w3.org/2001/XMLSchema" xmlns:xs="http://www.w3.org/2001/XMLSchema" xmlns:p="http://schemas.microsoft.com/office/2006/metadata/properties" xmlns:ns2="01054ba4-f6a0-4d8e-aff1-26b4d6dbf736" xmlns:ns3="169f76e3-4ee4-4615-83de-6eb8451f3260" targetNamespace="http://schemas.microsoft.com/office/2006/metadata/properties" ma:root="true" ma:fieldsID="bbdc4ea68685f5fbadb7e5f5665d5a21" ns2:_="" ns3:_="">
    <xsd:import namespace="01054ba4-f6a0-4d8e-aff1-26b4d6dbf736"/>
    <xsd:import namespace="169f76e3-4ee4-4615-83de-6eb8451f326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54ba4-f6a0-4d8e-aff1-26b4d6dbf73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f76e3-4ee4-4615-83de-6eb8451f326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0070BF3-0CDE-4B69-9DB7-97C74CDE8D7B}">
  <ds:schemaRefs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169f76e3-4ee4-4615-83de-6eb8451f3260"/>
    <ds:schemaRef ds:uri="01054ba4-f6a0-4d8e-aff1-26b4d6dbf736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780CDAB-DF8E-4925-A2A3-575176DBFF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9AC41EF-4A16-4419-BCA1-D9B4EE137F74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753D2263-AFF1-4823-87B8-9E4C80FEF1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054ba4-f6a0-4d8e-aff1-26b4d6dbf736"/>
    <ds:schemaRef ds:uri="169f76e3-4ee4-4615-83de-6eb8451f326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</Template>
  <TotalTime>20242</TotalTime>
  <Words>2713</Words>
  <Application>Microsoft Office PowerPoint</Application>
  <PresentationFormat>Affichage à l'écran (16:9)</PresentationFormat>
  <Paragraphs>341</Paragraphs>
  <Slides>8</Slides>
  <Notes>8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7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21" baseType="lpstr">
      <vt:lpstr>Arial</vt:lpstr>
      <vt:lpstr>Calibri</vt:lpstr>
      <vt:lpstr>Calibri Light</vt:lpstr>
      <vt:lpstr>Raleway</vt:lpstr>
      <vt:lpstr>Themis Display</vt:lpstr>
      <vt:lpstr>Conception personnalisée</vt:lpstr>
      <vt:lpstr>Thème MJ Orange</vt:lpstr>
      <vt:lpstr>Thème MJ Bleu foncé</vt:lpstr>
      <vt:lpstr>1_Thème MJ Rouge</vt:lpstr>
      <vt:lpstr>2_Thème MJ Rouge</vt:lpstr>
      <vt:lpstr>3_Thème MJ Rouge</vt:lpstr>
      <vt:lpstr>Thème MJ Rouge</vt:lpstr>
      <vt:lpstr>Diapositive think-cell</vt:lpstr>
      <vt:lpstr>Rôles d’une Squad Agile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Ministère de la Justice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Rapport flash d’avancement</dc:title>
  <dc:creator>matthieu.bonnier@justice.gouv.fr</dc:creator>
  <cp:lastModifiedBy>BIAIS Stéphane</cp:lastModifiedBy>
  <cp:revision>336</cp:revision>
  <cp:lastPrinted>2019-01-24T17:58:49Z</cp:lastPrinted>
  <dcterms:created xsi:type="dcterms:W3CDTF">2019-01-07T10:06:17Z</dcterms:created>
  <dcterms:modified xsi:type="dcterms:W3CDTF">2025-07-28T12:59:54Z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axKeywordTaxHTField">
    <vt:lpwstr/>
  </property>
  <property fmtid="{D5CDD505-2E9C-101B-9397-08002B2CF9AE}" pid="3" name="TaxKeyword">
    <vt:lpwstr/>
  </property>
  <property fmtid="{D5CDD505-2E9C-101B-9397-08002B2CF9AE}" pid="4" name="TaxCatchAll">
    <vt:lpwstr/>
  </property>
  <property fmtid="{D5CDD505-2E9C-101B-9397-08002B2CF9AE}" pid="5" name="MSIP_Label_aa56c84a-c06d-4947-abf3-939e8bbae422_Enabled">
    <vt:lpwstr>True</vt:lpwstr>
  </property>
  <property fmtid="{D5CDD505-2E9C-101B-9397-08002B2CF9AE}" pid="6" name="MSIP_Label_aa56c84a-c06d-4947-abf3-939e8bbae422_SiteId">
    <vt:lpwstr>5de96c96-c87c-4dce-aad9-f5c557b52ac1</vt:lpwstr>
  </property>
  <property fmtid="{D5CDD505-2E9C-101B-9397-08002B2CF9AE}" pid="7" name="MSIP_Label_aa56c84a-c06d-4947-abf3-939e8bbae422_Owner">
    <vt:lpwstr>estelle.dolle@wavestone.com</vt:lpwstr>
  </property>
  <property fmtid="{D5CDD505-2E9C-101B-9397-08002B2CF9AE}" pid="8" name="MSIP_Label_aa56c84a-c06d-4947-abf3-939e8bbae422_SetDate">
    <vt:lpwstr>2019-01-08T16:26:30.2700435Z</vt:lpwstr>
  </property>
  <property fmtid="{D5CDD505-2E9C-101B-9397-08002B2CF9AE}" pid="9" name="MSIP_Label_aa56c84a-c06d-4947-abf3-939e8bbae422_Name">
    <vt:lpwstr>Public</vt:lpwstr>
  </property>
  <property fmtid="{D5CDD505-2E9C-101B-9397-08002B2CF9AE}" pid="10" name="MSIP_Label_aa56c84a-c06d-4947-abf3-939e8bbae422_Application">
    <vt:lpwstr>Microsoft Azure Information Protection</vt:lpwstr>
  </property>
  <property fmtid="{D5CDD505-2E9C-101B-9397-08002B2CF9AE}" pid="11" name="MSIP_Label_aa56c84a-c06d-4947-abf3-939e8bbae422_Extended_MSFT_Method">
    <vt:lpwstr>Manual</vt:lpwstr>
  </property>
  <property fmtid="{D5CDD505-2E9C-101B-9397-08002B2CF9AE}" pid="12" name="Sensitivity">
    <vt:lpwstr>Public</vt:lpwstr>
  </property>
  <property fmtid="{D5CDD505-2E9C-101B-9397-08002B2CF9AE}" pid="13" name="ContentTypeId">
    <vt:lpwstr>0x010100BC7B297888C71943A2A3ED822C52AD86</vt:lpwstr>
  </property>
  <property fmtid="{D5CDD505-2E9C-101B-9397-08002B2CF9AE}" pid="14" name="WSDocumentType">
    <vt:lpwstr/>
  </property>
  <property fmtid="{D5CDD505-2E9C-101B-9397-08002B2CF9AE}" pid="15" name="AuthorIds_UIVersion_1024">
    <vt:lpwstr>511</vt:lpwstr>
  </property>
  <property fmtid="{D5CDD505-2E9C-101B-9397-08002B2CF9AE}" pid="16" name="AuthorIds_UIVersion_512">
    <vt:lpwstr>537</vt:lpwstr>
  </property>
  <property fmtid="{D5CDD505-2E9C-101B-9397-08002B2CF9AE}" pid="17" name="AuthorIds_UIVersion_4096">
    <vt:lpwstr>537</vt:lpwstr>
  </property>
  <property fmtid="{D5CDD505-2E9C-101B-9397-08002B2CF9AE}" pid="18" name="AuthorIds_UIVersion_6656">
    <vt:lpwstr>511</vt:lpwstr>
  </property>
  <property fmtid="{D5CDD505-2E9C-101B-9397-08002B2CF9AE}" pid="19" name="AuthorIds_UIVersion_11776">
    <vt:lpwstr>511</vt:lpwstr>
  </property>
  <property fmtid="{D5CDD505-2E9C-101B-9397-08002B2CF9AE}" pid="20" name="AuthorIds_UIVersion_1536">
    <vt:lpwstr>537</vt:lpwstr>
  </property>
  <property fmtid="{D5CDD505-2E9C-101B-9397-08002B2CF9AE}" pid="21" name="AuthorIds_UIVersion_21504">
    <vt:lpwstr>537</vt:lpwstr>
  </property>
  <property fmtid="{D5CDD505-2E9C-101B-9397-08002B2CF9AE}" pid="22" name="AuthorIds_UIVersion_22016">
    <vt:lpwstr>537</vt:lpwstr>
  </property>
  <property fmtid="{D5CDD505-2E9C-101B-9397-08002B2CF9AE}" pid="23" name="AuthorIds_UIVersion_37376">
    <vt:lpwstr>537</vt:lpwstr>
  </property>
  <property fmtid="{D5CDD505-2E9C-101B-9397-08002B2CF9AE}" pid="24" name="AuthorIds_UIVersion_42496">
    <vt:lpwstr>509</vt:lpwstr>
  </property>
  <property fmtid="{D5CDD505-2E9C-101B-9397-08002B2CF9AE}" pid="25" name="AuthorIds_UIVersion_6144">
    <vt:lpwstr>537</vt:lpwstr>
  </property>
  <property fmtid="{D5CDD505-2E9C-101B-9397-08002B2CF9AE}" pid="26" name="AuthorIds_UIVersion_20992">
    <vt:lpwstr>537</vt:lpwstr>
  </property>
</Properties>
</file>